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567" r:id="rId2"/>
    <p:sldId id="589" r:id="rId3"/>
    <p:sldId id="590" r:id="rId4"/>
    <p:sldId id="593" r:id="rId5"/>
    <p:sldId id="613" r:id="rId6"/>
    <p:sldId id="632" r:id="rId7"/>
    <p:sldId id="633" r:id="rId8"/>
    <p:sldId id="634" r:id="rId9"/>
    <p:sldId id="635" r:id="rId10"/>
    <p:sldId id="636" r:id="rId11"/>
    <p:sldId id="637" r:id="rId12"/>
    <p:sldId id="638" r:id="rId13"/>
    <p:sldId id="639" r:id="rId14"/>
    <p:sldId id="640" r:id="rId15"/>
    <p:sldId id="641" r:id="rId16"/>
    <p:sldId id="642" r:id="rId17"/>
    <p:sldId id="643" r:id="rId18"/>
    <p:sldId id="644" r:id="rId19"/>
    <p:sldId id="645" r:id="rId20"/>
    <p:sldId id="646" r:id="rId21"/>
    <p:sldId id="647" r:id="rId22"/>
    <p:sldId id="648" r:id="rId23"/>
    <p:sldId id="649" r:id="rId24"/>
    <p:sldId id="650" r:id="rId25"/>
    <p:sldId id="651" r:id="rId26"/>
    <p:sldId id="652" r:id="rId27"/>
    <p:sldId id="653" r:id="rId28"/>
    <p:sldId id="654" r:id="rId29"/>
    <p:sldId id="655" r:id="rId30"/>
    <p:sldId id="656" r:id="rId31"/>
    <p:sldId id="657" r:id="rId32"/>
    <p:sldId id="658" r:id="rId33"/>
    <p:sldId id="661" r:id="rId34"/>
    <p:sldId id="662" r:id="rId35"/>
    <p:sldId id="663" r:id="rId36"/>
    <p:sldId id="664" r:id="rId37"/>
    <p:sldId id="665" r:id="rId38"/>
    <p:sldId id="612" r:id="rId39"/>
    <p:sldId id="564" r:id="rId40"/>
    <p:sldId id="565" r:id="rId41"/>
    <p:sldId id="573" r:id="rId42"/>
    <p:sldId id="467" r:id="rId43"/>
    <p:sldId id="469" r:id="rId44"/>
    <p:sldId id="470" r:id="rId45"/>
    <p:sldId id="473" r:id="rId46"/>
    <p:sldId id="588" r:id="rId47"/>
    <p:sldId id="577" r:id="rId48"/>
    <p:sldId id="574" r:id="rId49"/>
    <p:sldId id="586" r:id="rId50"/>
    <p:sldId id="587" r:id="rId51"/>
    <p:sldId id="578" r:id="rId52"/>
    <p:sldId id="580" r:id="rId53"/>
    <p:sldId id="625" r:id="rId54"/>
    <p:sldId id="628" r:id="rId55"/>
    <p:sldId id="630" r:id="rId56"/>
    <p:sldId id="629" r:id="rId57"/>
    <p:sldId id="626" r:id="rId58"/>
    <p:sldId id="627" r:id="rId59"/>
    <p:sldId id="631" r:id="rId60"/>
    <p:sldId id="666" r:id="rId61"/>
    <p:sldId id="667" r:id="rId62"/>
    <p:sldId id="670" r:id="rId63"/>
    <p:sldId id="668" r:id="rId64"/>
    <p:sldId id="669" r:id="rId65"/>
    <p:sldId id="672" r:id="rId66"/>
    <p:sldId id="671" r:id="rId67"/>
    <p:sldId id="673" r:id="rId68"/>
    <p:sldId id="674" r:id="rId69"/>
    <p:sldId id="576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480E"/>
    <a:srgbClr val="E4AB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53" autoAdjust="0"/>
    <p:restoredTop sz="93119" autoAdjust="0"/>
  </p:normalViewPr>
  <p:slideViewPr>
    <p:cSldViewPr>
      <p:cViewPr varScale="1">
        <p:scale>
          <a:sx n="69" d="100"/>
          <a:sy n="69" d="100"/>
        </p:scale>
        <p:origin x="154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04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294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aajay\Desktop\Lucknow_Meeting_2018\Analysis%20Sheet%20of%20Slides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aajay\Desktop\Lucknow_Meeting_2018\Analysis%20Sheet%20of%20Slides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C:\Users\aajay\Desktop\Lucknow_Meeting_2018\Analysis%20Sheet%20of%20Slides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C:\Users\aajay\Desktop\Lucknow_Meeting_2018\Analysis%20Sheet%20of%20Slide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ysClr val="windowText" lastClr="000000"/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r>
              <a:rPr lang="en-IN" sz="1200" b="1"/>
              <a:t>Rice establishment methods in Cuttack &amp; Khorda</a:t>
            </a:r>
          </a:p>
        </c:rich>
      </c:tx>
      <c:layout>
        <c:manualLayout>
          <c:xMode val="edge"/>
          <c:yMode val="edge"/>
          <c:x val="0.173761609274768"/>
          <c:y val="4.44987593971040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ysClr val="windowText" lastClr="000000"/>
              </a:solidFill>
              <a:latin typeface="Tw Cen MT" panose="020B06020201040206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40"/>
      <c:rotY val="0"/>
      <c:depthPercent val="100"/>
      <c:rAngAx val="0"/>
      <c:perspective val="2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"/>
          <c:y val="0.14567348964342833"/>
          <c:w val="0.99331779331779335"/>
          <c:h val="0.82601058614016754"/>
        </c:manualLayout>
      </c:layout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1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2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3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Lbls>
            <c:dLbl>
              <c:idx val="0"/>
              <c:layout>
                <c:manualLayout>
                  <c:x val="-0.19663842986034738"/>
                  <c:y val="0.14107305978348081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9.4354720336343845E-2"/>
                  <c:y val="-0.12344590313010488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847292939178658"/>
                      <c:h val="0.17310319429528406"/>
                    </c:manualLayout>
                  </c15:layout>
                </c:ext>
              </c:extLst>
            </c:dLbl>
            <c:dLbl>
              <c:idx val="2"/>
              <c:layout>
                <c:manualLayout>
                  <c:x val="-0.15644470449944911"/>
                  <c:y val="-0.18913742094499789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20524671681114376"/>
                  <c:y val="-0.12348267887930153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1" i="0" u="none" strike="noStrike" kern="1200" baseline="0">
                    <a:solidFill>
                      <a:sysClr val="windowText" lastClr="000000"/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Sheet4!$B$3:$B$6</c:f>
              <c:strCache>
                <c:ptCount val="4"/>
                <c:pt idx="0">
                  <c:v>Broadcasting</c:v>
                </c:pt>
                <c:pt idx="1">
                  <c:v>Broadcasting + Beushening</c:v>
                </c:pt>
                <c:pt idx="2">
                  <c:v>Line Transplanting</c:v>
                </c:pt>
                <c:pt idx="3">
                  <c:v>Random Transplanting</c:v>
                </c:pt>
              </c:strCache>
            </c:strRef>
          </c:cat>
          <c:val>
            <c:numRef>
              <c:f>Sheet4!$C$3:$C$6</c:f>
              <c:numCache>
                <c:formatCode>General</c:formatCode>
                <c:ptCount val="4"/>
                <c:pt idx="0">
                  <c:v>76</c:v>
                </c:pt>
                <c:pt idx="1">
                  <c:v>80</c:v>
                </c:pt>
                <c:pt idx="2">
                  <c:v>40</c:v>
                </c:pt>
                <c:pt idx="3">
                  <c:v>228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 b="1">
          <a:solidFill>
            <a:sysClr val="windowText" lastClr="000000"/>
          </a:solidFill>
          <a:latin typeface="Tw Cen MT" panose="020B0602020104020603" pitchFamily="34" charset="0"/>
        </a:defRPr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ysClr val="windowText" lastClr="000000"/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r>
              <a:rPr lang="en-IN" sz="1200" b="1" i="0" baseline="0">
                <a:effectLst/>
              </a:rPr>
              <a:t>Rice yield by establishment methods in Cuttack &amp; Khorda</a:t>
            </a:r>
            <a:endParaRPr lang="en-IN" sz="1200" b="1">
              <a:effectLst/>
            </a:endParaRPr>
          </a:p>
        </c:rich>
      </c:tx>
      <c:layout>
        <c:manualLayout>
          <c:xMode val="edge"/>
          <c:yMode val="edge"/>
          <c:x val="0.16912383569016939"/>
          <c:y val="2.82186896603314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ysClr val="windowText" lastClr="000000"/>
              </a:solidFill>
              <a:latin typeface="Tw Cen MT" panose="020B06020201040206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0218711275787193"/>
          <c:y val="0.11239615351380711"/>
          <c:w val="0.76092852886565354"/>
          <c:h val="0.71675492846473854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002060"/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002060"/>
              </a:solidFill>
              <a:ln>
                <a:noFill/>
              </a:ln>
              <a:effectLst/>
            </c:spPr>
          </c:dPt>
          <c:errBars>
            <c:errBarType val="both"/>
            <c:errValType val="cust"/>
            <c:noEndCap val="0"/>
            <c:plus>
              <c:numRef>
                <c:f>Sheet4!$F$17:$F$20</c:f>
                <c:numCache>
                  <c:formatCode>General</c:formatCode>
                  <c:ptCount val="4"/>
                  <c:pt idx="0">
                    <c:v>0.1504059626211541</c:v>
                  </c:pt>
                  <c:pt idx="1">
                    <c:v>0.16449437442888468</c:v>
                  </c:pt>
                  <c:pt idx="2">
                    <c:v>0.22349306127372279</c:v>
                  </c:pt>
                  <c:pt idx="3">
                    <c:v>0.18358643076995101</c:v>
                  </c:pt>
                </c:numCache>
              </c:numRef>
            </c:plus>
            <c:minus>
              <c:numRef>
                <c:f>Sheet4!$F$17:$F$20</c:f>
                <c:numCache>
                  <c:formatCode>General</c:formatCode>
                  <c:ptCount val="4"/>
                  <c:pt idx="0">
                    <c:v>0.1504059626211541</c:v>
                  </c:pt>
                  <c:pt idx="1">
                    <c:v>0.16449437442888468</c:v>
                  </c:pt>
                  <c:pt idx="2">
                    <c:v>0.22349306127372279</c:v>
                  </c:pt>
                  <c:pt idx="3">
                    <c:v>0.18358643076995101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Sheet4!$B$17:$B$20</c:f>
              <c:strCache>
                <c:ptCount val="4"/>
                <c:pt idx="0">
                  <c:v>Broadcasting</c:v>
                </c:pt>
                <c:pt idx="1">
                  <c:v>Broadcasting 
+ Beushening</c:v>
                </c:pt>
                <c:pt idx="2">
                  <c:v>Line 
Transplanting</c:v>
                </c:pt>
                <c:pt idx="3">
                  <c:v>Random 
Transplanting</c:v>
                </c:pt>
              </c:strCache>
            </c:strRef>
          </c:cat>
          <c:val>
            <c:numRef>
              <c:f>Sheet4!$C$17:$C$20</c:f>
              <c:numCache>
                <c:formatCode>0.00</c:formatCode>
                <c:ptCount val="4"/>
                <c:pt idx="0">
                  <c:v>2.5019736842105251</c:v>
                </c:pt>
                <c:pt idx="1">
                  <c:v>2.9557499999999997</c:v>
                </c:pt>
                <c:pt idx="2">
                  <c:v>3.6112500000000005</c:v>
                </c:pt>
                <c:pt idx="3">
                  <c:v>3.7118201754385969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2"/>
        <c:axId val="169778272"/>
        <c:axId val="169778832"/>
      </c:barChart>
      <c:catAx>
        <c:axId val="16977827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ysClr val="windowText" lastClr="000000"/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US"/>
          </a:p>
        </c:txPr>
        <c:crossAx val="169778832"/>
        <c:crosses val="autoZero"/>
        <c:auto val="1"/>
        <c:lblAlgn val="ctr"/>
        <c:lblOffset val="100"/>
        <c:noMultiLvlLbl val="0"/>
      </c:catAx>
      <c:valAx>
        <c:axId val="169778832"/>
        <c:scaling>
          <c:orientation val="minMax"/>
          <c:max val="5"/>
        </c:scaling>
        <c:delete val="0"/>
        <c:axPos val="b"/>
        <c:majorGridlines>
          <c:spPr>
            <a:ln w="952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lgDash"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r>
                  <a:rPr lang="en-IN" sz="1200"/>
                  <a:t>Grain Yield (t</a:t>
                </a:r>
                <a:r>
                  <a:rPr lang="en-IN" sz="1200" baseline="0"/>
                  <a:t> ha</a:t>
                </a:r>
                <a:r>
                  <a:rPr lang="en-IN" sz="1200" baseline="30000"/>
                  <a:t>-1</a:t>
                </a:r>
                <a:r>
                  <a:rPr lang="en-IN" sz="1200" baseline="0"/>
                  <a:t>)</a:t>
                </a:r>
                <a:endParaRPr lang="en-IN" sz="1200"/>
              </a:p>
            </c:rich>
          </c:tx>
          <c:layout>
            <c:manualLayout>
              <c:xMode val="edge"/>
              <c:yMode val="edge"/>
              <c:x val="0.44519465774062117"/>
              <c:y val="0.9158612736627784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Tw Cen MT" panose="020B06020201040206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0"/>
        <c:majorTickMark val="cross"/>
        <c:minorTickMark val="none"/>
        <c:tickLblPos val="nextTo"/>
        <c:spPr>
          <a:noFill/>
          <a:ln>
            <a:solidFill>
              <a:sysClr val="windowText" lastClr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US"/>
          </a:p>
        </c:txPr>
        <c:crossAx val="169778272"/>
        <c:crosses val="autoZero"/>
        <c:crossBetween val="between"/>
        <c:majorUnit val="1"/>
      </c:valAx>
      <c:spPr>
        <a:solidFill>
          <a:schemeClr val="accent4">
            <a:lumMod val="20000"/>
            <a:lumOff val="80000"/>
          </a:schemeClr>
        </a:solidFill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>
          <a:solidFill>
            <a:sysClr val="windowText" lastClr="000000"/>
          </a:solidFill>
          <a:latin typeface="Tw Cen MT" panose="020B0602020104020603" pitchFamily="34" charset="0"/>
        </a:defRPr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ysClr val="windowText" lastClr="000000"/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r>
              <a:rPr lang="en-IN" sz="2400" dirty="0"/>
              <a:t>Most</a:t>
            </a:r>
            <a:r>
              <a:rPr lang="en-IN" sz="2400" baseline="0" dirty="0"/>
              <a:t> </a:t>
            </a:r>
            <a:r>
              <a:rPr lang="en-IN" sz="2400" baseline="0" dirty="0" smtClean="0"/>
              <a:t>common </a:t>
            </a:r>
            <a:r>
              <a:rPr lang="en-IN" sz="2400" baseline="0" dirty="0"/>
              <a:t>varieties &amp; their yields in Cuttack &amp; </a:t>
            </a:r>
            <a:r>
              <a:rPr lang="en-IN" sz="2400" baseline="0" dirty="0" err="1"/>
              <a:t>Khorda</a:t>
            </a:r>
            <a:endParaRPr lang="en-IN" sz="2400" dirty="0"/>
          </a:p>
        </c:rich>
      </c:tx>
      <c:layout>
        <c:manualLayout>
          <c:xMode val="edge"/>
          <c:yMode val="edge"/>
          <c:x val="0.12322212633662799"/>
          <c:y val="1.65718194010189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ysClr val="windowText" lastClr="000000"/>
              </a:solidFill>
              <a:latin typeface="Tw Cen MT" panose="020B06020201040206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607240880056965"/>
          <c:y val="0.12150481189851269"/>
          <c:w val="0.79521181049997935"/>
          <c:h val="0.787027007287256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Sheet7!$E$1</c:f>
              <c:strCache>
                <c:ptCount val="1"/>
                <c:pt idx="0">
                  <c:v>Usage</c:v>
                </c:pt>
              </c:strCache>
            </c:strRef>
          </c:tx>
          <c:spPr>
            <a:solidFill>
              <a:schemeClr val="accent4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Sheet7!$D$2:$D$7</c:f>
              <c:strCache>
                <c:ptCount val="6"/>
                <c:pt idx="0">
                  <c:v>MTU 7029</c:v>
                </c:pt>
                <c:pt idx="1">
                  <c:v>Pooja</c:v>
                </c:pt>
                <c:pt idx="2">
                  <c:v>Kalachampa</c:v>
                </c:pt>
                <c:pt idx="3">
                  <c:v>Pradhan Dhan</c:v>
                </c:pt>
                <c:pt idx="4">
                  <c:v>MTU 1001</c:v>
                </c:pt>
                <c:pt idx="5">
                  <c:v>Swarna Sub-1</c:v>
                </c:pt>
              </c:strCache>
            </c:strRef>
          </c:cat>
          <c:val>
            <c:numRef>
              <c:f>Sheet7!$E$2:$E$7</c:f>
              <c:numCache>
                <c:formatCode>0%</c:formatCode>
                <c:ptCount val="6"/>
                <c:pt idx="0">
                  <c:v>0.31058823529411766</c:v>
                </c:pt>
                <c:pt idx="1">
                  <c:v>0.18823529411764706</c:v>
                </c:pt>
                <c:pt idx="2">
                  <c:v>6.5882352941176475E-2</c:v>
                </c:pt>
                <c:pt idx="3">
                  <c:v>3.5294117647058823E-2</c:v>
                </c:pt>
                <c:pt idx="4">
                  <c:v>3.0588235294117649E-2</c:v>
                </c:pt>
                <c:pt idx="5">
                  <c:v>2.823529411764706E-2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9781632"/>
        <c:axId val="169782192"/>
      </c:barChart>
      <c:lineChart>
        <c:grouping val="standard"/>
        <c:varyColors val="0"/>
        <c:ser>
          <c:idx val="1"/>
          <c:order val="1"/>
          <c:tx>
            <c:strRef>
              <c:f>Sheet7!$F$1</c:f>
              <c:strCache>
                <c:ptCount val="1"/>
                <c:pt idx="0">
                  <c:v>Yield</c:v>
                </c:pt>
              </c:strCache>
            </c:strRef>
          </c:tx>
          <c:spPr>
            <a:ln w="76200" cap="rnd">
              <a:solidFill>
                <a:srgbClr val="00B0F0"/>
              </a:solidFill>
              <a:round/>
            </a:ln>
            <a:effectLst/>
          </c:spPr>
          <c:marker>
            <c:symbol val="triangle"/>
            <c:size val="12"/>
            <c:spPr>
              <a:solidFill>
                <a:srgbClr val="D8D8D8">
                  <a:lumMod val="10000"/>
                </a:srgbClr>
              </a:solidFill>
              <a:ln w="76200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ysClr val="windowText" lastClr="000000"/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Sheet7!$D$2:$D$7</c:f>
              <c:strCache>
                <c:ptCount val="6"/>
                <c:pt idx="0">
                  <c:v>MTU 7029</c:v>
                </c:pt>
                <c:pt idx="1">
                  <c:v>Pooja</c:v>
                </c:pt>
                <c:pt idx="2">
                  <c:v>Kalachampa</c:v>
                </c:pt>
                <c:pt idx="3">
                  <c:v>Pradhan Dhan</c:v>
                </c:pt>
                <c:pt idx="4">
                  <c:v>MTU 1001</c:v>
                </c:pt>
                <c:pt idx="5">
                  <c:v>Swarna Sub-1</c:v>
                </c:pt>
              </c:strCache>
            </c:strRef>
          </c:cat>
          <c:val>
            <c:numRef>
              <c:f>Sheet7!$F$2:$F$7</c:f>
              <c:numCache>
                <c:formatCode>General</c:formatCode>
                <c:ptCount val="6"/>
                <c:pt idx="0">
                  <c:v>4.53</c:v>
                </c:pt>
                <c:pt idx="1">
                  <c:v>3.79</c:v>
                </c:pt>
                <c:pt idx="2">
                  <c:v>3.19</c:v>
                </c:pt>
                <c:pt idx="3">
                  <c:v>4.0599999999999996</c:v>
                </c:pt>
                <c:pt idx="4">
                  <c:v>3.74</c:v>
                </c:pt>
                <c:pt idx="5">
                  <c:v>3.93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1241440"/>
        <c:axId val="171240880"/>
      </c:lineChart>
      <c:catAx>
        <c:axId val="1697816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ysClr val="windowText" lastClr="000000"/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US"/>
          </a:p>
        </c:txPr>
        <c:crossAx val="169782192"/>
        <c:crosses val="autoZero"/>
        <c:auto val="1"/>
        <c:lblAlgn val="ctr"/>
        <c:lblOffset val="100"/>
        <c:noMultiLvlLbl val="0"/>
      </c:catAx>
      <c:valAx>
        <c:axId val="169782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r>
                  <a:rPr lang="en-IN" sz="1600"/>
                  <a:t>Farmers'</a:t>
                </a:r>
                <a:r>
                  <a:rPr lang="en-IN" sz="1600" baseline="0"/>
                  <a:t> Preference</a:t>
                </a:r>
                <a:endParaRPr lang="en-IN" sz="1600"/>
              </a:p>
            </c:rich>
          </c:tx>
          <c:layout>
            <c:manualLayout>
              <c:xMode val="edge"/>
              <c:yMode val="edge"/>
              <c:x val="1.1988299648764179E-2"/>
              <c:y val="0.2650145354219901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Tw Cen MT" panose="020B06020201040206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cross"/>
        <c:minorTickMark val="none"/>
        <c:tickLblPos val="nextTo"/>
        <c:spPr>
          <a:noFill/>
          <a:ln>
            <a:solidFill>
              <a:sysClr val="windowText" lastClr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ysClr val="windowText" lastClr="000000"/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US"/>
          </a:p>
        </c:txPr>
        <c:crossAx val="169781632"/>
        <c:crosses val="autoZero"/>
        <c:crossBetween val="between"/>
      </c:valAx>
      <c:valAx>
        <c:axId val="171240880"/>
        <c:scaling>
          <c:orientation val="minMax"/>
          <c:max val="5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r>
                  <a:rPr lang="en-IN" sz="1600" dirty="0"/>
                  <a:t>Varietal Yield (t ha</a:t>
                </a:r>
                <a:r>
                  <a:rPr lang="en-IN" sz="1600" baseline="30000" dirty="0"/>
                  <a:t>-1</a:t>
                </a:r>
                <a:r>
                  <a:rPr lang="en-IN" sz="1600" dirty="0"/>
                  <a:t>)</a:t>
                </a:r>
              </a:p>
            </c:rich>
          </c:tx>
          <c:layout>
            <c:manualLayout>
              <c:xMode val="edge"/>
              <c:yMode val="edge"/>
              <c:x val="0.95720176697307158"/>
              <c:y val="0.2419702851946491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Tw Cen MT" panose="020B06020201040206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cross"/>
        <c:minorTickMark val="none"/>
        <c:tickLblPos val="nextTo"/>
        <c:spPr>
          <a:noFill/>
          <a:ln>
            <a:solidFill>
              <a:sysClr val="windowText" lastClr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ysClr val="windowText" lastClr="000000"/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US"/>
          </a:p>
        </c:txPr>
        <c:crossAx val="171241440"/>
        <c:crosses val="max"/>
        <c:crossBetween val="between"/>
        <c:majorUnit val="1"/>
      </c:valAx>
      <c:catAx>
        <c:axId val="17124144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71240880"/>
        <c:crosses val="autoZero"/>
        <c:auto val="1"/>
        <c:lblAlgn val="ctr"/>
        <c:lblOffset val="100"/>
        <c:noMultiLvlLbl val="0"/>
      </c:catAx>
      <c:spPr>
        <a:solidFill>
          <a:schemeClr val="accent4">
            <a:lumMod val="20000"/>
            <a:lumOff val="80000"/>
          </a:schemeClr>
        </a:solid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7226505602198772"/>
          <c:y val="0.4618373164298617"/>
          <c:w val="0.17330612131519266"/>
          <c:h val="0.222998627724491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ysClr val="windowText" lastClr="000000"/>
              </a:solidFill>
              <a:latin typeface="Tw Cen MT" panose="020B06020201040206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>
          <a:solidFill>
            <a:sysClr val="windowText" lastClr="000000"/>
          </a:solidFill>
          <a:latin typeface="Tw Cen MT" panose="020B0602020104020603" pitchFamily="34" charset="0"/>
        </a:defRPr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30292016622922135"/>
          <c:y val="8.7929854329152485E-2"/>
          <c:w val="0.39382294400699913"/>
          <c:h val="0.86793144504323849"/>
        </c:manualLayout>
      </c:layout>
      <c:radarChart>
        <c:radarStyle val="marker"/>
        <c:varyColors val="0"/>
        <c:ser>
          <c:idx val="0"/>
          <c:order val="0"/>
          <c:spPr>
            <a:ln w="7620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76200">
                <a:solidFill>
                  <a:srgbClr val="FF000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8.1944444444444445E-2"/>
                  <c:y val="7.093668957937662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1" i="0" u="none" strike="noStrike" kern="1200" baseline="0">
                      <a:solidFill>
                        <a:srgbClr val="FF0000"/>
                      </a:solidFill>
                      <a:latin typeface="Tw Cen MT" panose="020B06020201040206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20694444444444443"/>
                  <c:y val="3.07622412679436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1" i="0" u="none" strike="noStrike" kern="1200" baseline="0">
                      <a:solidFill>
                        <a:srgbClr val="FF0000"/>
                      </a:solidFill>
                      <a:latin typeface="Tw Cen MT" panose="020B06020201040206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1388888888888889"/>
                  <c:y val="7.862731015068390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1" i="0" u="none" strike="noStrike" kern="1200" baseline="0">
                      <a:solidFill>
                        <a:srgbClr val="FF0000"/>
                      </a:solidFill>
                      <a:latin typeface="Tw Cen MT" panose="020B06020201040206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16527777777777777"/>
                  <c:y val="8.930220675426842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0.21944444444444444"/>
                  <c:y val="4.55305754528714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ysClr val="windowText" lastClr="000000"/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Sheet5!$B$3:$B$7</c:f>
              <c:strCache>
                <c:ptCount val="5"/>
                <c:pt idx="0">
                  <c:v>1st- Cynadon dactylon</c:v>
                </c:pt>
                <c:pt idx="1">
                  <c:v>2nd- Fimbristylis spp</c:v>
                </c:pt>
                <c:pt idx="2">
                  <c:v>3rd- Cyperus iria</c:v>
                </c:pt>
                <c:pt idx="3">
                  <c:v>4th- Echinochloa colona</c:v>
                </c:pt>
                <c:pt idx="4">
                  <c:v>5th- Cyperus rotundus</c:v>
                </c:pt>
              </c:strCache>
            </c:strRef>
          </c:cat>
          <c:val>
            <c:numRef>
              <c:f>Sheet5!$C$3:$C$7</c:f>
              <c:numCache>
                <c:formatCode>0%</c:formatCode>
                <c:ptCount val="5"/>
                <c:pt idx="0">
                  <c:v>0.23294117647058823</c:v>
                </c:pt>
                <c:pt idx="1">
                  <c:v>0.11058823529411765</c:v>
                </c:pt>
                <c:pt idx="2">
                  <c:v>9.8823529411764699E-2</c:v>
                </c:pt>
                <c:pt idx="3">
                  <c:v>9.1764705882352943E-2</c:v>
                </c:pt>
                <c:pt idx="4">
                  <c:v>6.8235294117647061E-2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1243680"/>
        <c:axId val="171244240"/>
      </c:radarChart>
      <c:catAx>
        <c:axId val="171243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ysClr val="windowText" lastClr="000000"/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US"/>
          </a:p>
        </c:txPr>
        <c:crossAx val="171244240"/>
        <c:crosses val="autoZero"/>
        <c:auto val="1"/>
        <c:lblAlgn val="ctr"/>
        <c:lblOffset val="100"/>
        <c:noMultiLvlLbl val="0"/>
      </c:catAx>
      <c:valAx>
        <c:axId val="17124424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accent1">
                  <a:lumMod val="75000"/>
                </a:schemeClr>
              </a:solidFill>
              <a:prstDash val="lgDashDot"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71243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F8FCF6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>
          <a:solidFill>
            <a:sysClr val="windowText" lastClr="000000"/>
          </a:solidFill>
          <a:latin typeface="Tw Cen MT" panose="020B0602020104020603" pitchFamily="34" charset="0"/>
        </a:defRPr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4FD509-6F46-4321-9DE0-4B240F8B33E4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B9FB123C-9456-4316-A5AE-37D1521AF607}">
      <dgm:prSet phldrT="[Text]" custT="1"/>
      <dgm:spPr/>
      <dgm:t>
        <a:bodyPr/>
        <a:lstStyle/>
        <a:p>
          <a:r>
            <a:rPr lang="en-IN" sz="2200" b="1" dirty="0" smtClean="0"/>
            <a:t>Step 1: What</a:t>
          </a:r>
          <a:endParaRPr lang="en-IN" sz="2200" b="1" dirty="0"/>
        </a:p>
      </dgm:t>
    </dgm:pt>
    <dgm:pt modelId="{41FC51D5-9DA5-4D11-ADEC-758B542E3A3F}" type="parTrans" cxnId="{8E0A9483-C7D3-44A2-ABF7-BEEE53411FD8}">
      <dgm:prSet/>
      <dgm:spPr/>
      <dgm:t>
        <a:bodyPr/>
        <a:lstStyle/>
        <a:p>
          <a:endParaRPr lang="en-IN" sz="1400"/>
        </a:p>
      </dgm:t>
    </dgm:pt>
    <dgm:pt modelId="{D8AABA8E-EDB5-44AC-9F7F-596C6E3A623E}" type="sibTrans" cxnId="{8E0A9483-C7D3-44A2-ABF7-BEEE53411FD8}">
      <dgm:prSet/>
      <dgm:spPr/>
      <dgm:t>
        <a:bodyPr/>
        <a:lstStyle/>
        <a:p>
          <a:endParaRPr lang="en-IN" sz="1400"/>
        </a:p>
      </dgm:t>
    </dgm:pt>
    <dgm:pt modelId="{31DF9EA0-D36C-4146-BFBD-863B5E91F36A}">
      <dgm:prSet phldrT="[Text]" custT="1"/>
      <dgm:spPr/>
      <dgm:t>
        <a:bodyPr/>
        <a:lstStyle/>
        <a:p>
          <a:pPr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dirty="0" smtClean="0">
              <a:solidFill>
                <a:schemeClr val="accent4">
                  <a:lumMod val="10000"/>
                </a:schemeClr>
              </a:solidFill>
            </a:rPr>
            <a:t>1. List of interventions, technologies and activities  BY SEASON</a:t>
          </a:r>
          <a:endParaRPr lang="en-IN" sz="1800" dirty="0">
            <a:solidFill>
              <a:schemeClr val="accent4">
                <a:lumMod val="10000"/>
              </a:schemeClr>
            </a:solidFill>
          </a:endParaRPr>
        </a:p>
      </dgm:t>
    </dgm:pt>
    <dgm:pt modelId="{79008D4C-C46C-4C8D-B6F2-6C882E402A44}" type="parTrans" cxnId="{4EC96141-9254-4A7B-A45E-175E9B554344}">
      <dgm:prSet/>
      <dgm:spPr/>
      <dgm:t>
        <a:bodyPr/>
        <a:lstStyle/>
        <a:p>
          <a:endParaRPr lang="en-IN" sz="1400"/>
        </a:p>
      </dgm:t>
    </dgm:pt>
    <dgm:pt modelId="{339819C2-57E2-49E0-90B7-41D33C473D42}" type="sibTrans" cxnId="{4EC96141-9254-4A7B-A45E-175E9B554344}">
      <dgm:prSet/>
      <dgm:spPr/>
      <dgm:t>
        <a:bodyPr/>
        <a:lstStyle/>
        <a:p>
          <a:endParaRPr lang="en-IN" sz="1400"/>
        </a:p>
      </dgm:t>
    </dgm:pt>
    <dgm:pt modelId="{221E3B2D-CAE4-46B7-BFF8-12391051A49E}">
      <dgm:prSet phldrT="[Text]" custT="1"/>
      <dgm:spPr/>
      <dgm:t>
        <a:bodyPr/>
        <a:lstStyle/>
        <a:p>
          <a:r>
            <a:rPr lang="en-IN" sz="2200" b="1" dirty="0" smtClean="0"/>
            <a:t>Step 2: How</a:t>
          </a:r>
          <a:endParaRPr lang="en-IN" sz="2200" b="1" dirty="0"/>
        </a:p>
      </dgm:t>
    </dgm:pt>
    <dgm:pt modelId="{B932D2C5-E085-4E98-A711-AA114298A68B}" type="parTrans" cxnId="{2899B40E-5F16-4A45-A51E-29736EBC403D}">
      <dgm:prSet/>
      <dgm:spPr/>
      <dgm:t>
        <a:bodyPr/>
        <a:lstStyle/>
        <a:p>
          <a:endParaRPr lang="en-IN" sz="1400"/>
        </a:p>
      </dgm:t>
    </dgm:pt>
    <dgm:pt modelId="{01465AEE-FA4F-405E-B8D3-789EA1425621}" type="sibTrans" cxnId="{2899B40E-5F16-4A45-A51E-29736EBC403D}">
      <dgm:prSet/>
      <dgm:spPr/>
      <dgm:t>
        <a:bodyPr/>
        <a:lstStyle/>
        <a:p>
          <a:endParaRPr lang="en-IN" sz="1400"/>
        </a:p>
      </dgm:t>
    </dgm:pt>
    <dgm:pt modelId="{93284D8C-044A-4BC0-979E-E1DCB7BE0D28}">
      <dgm:prSet phldrT="[Text]" custT="1"/>
      <dgm:spPr/>
      <dgm:t>
        <a:bodyPr/>
        <a:lstStyle/>
        <a:p>
          <a:pPr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dirty="0" smtClean="0">
              <a:solidFill>
                <a:schemeClr val="accent4">
                  <a:lumMod val="10000"/>
                </a:schemeClr>
              </a:solidFill>
            </a:rPr>
            <a:t>1. Understanding data sources: direct counting and use of inferences</a:t>
          </a:r>
          <a:endParaRPr lang="en-IN" sz="1800" dirty="0">
            <a:solidFill>
              <a:schemeClr val="accent4">
                <a:lumMod val="10000"/>
              </a:schemeClr>
            </a:solidFill>
          </a:endParaRPr>
        </a:p>
      </dgm:t>
    </dgm:pt>
    <dgm:pt modelId="{046EA8E7-85E6-4C80-ABF8-D53D976B7E9E}" type="parTrans" cxnId="{DFDBF675-35CC-46B0-A0C5-88165392AA46}">
      <dgm:prSet/>
      <dgm:spPr/>
      <dgm:t>
        <a:bodyPr/>
        <a:lstStyle/>
        <a:p>
          <a:endParaRPr lang="en-IN" sz="1400"/>
        </a:p>
      </dgm:t>
    </dgm:pt>
    <dgm:pt modelId="{C22C9611-2181-446C-9A2E-1A4325B00292}" type="sibTrans" cxnId="{DFDBF675-35CC-46B0-A0C5-88165392AA46}">
      <dgm:prSet/>
      <dgm:spPr/>
      <dgm:t>
        <a:bodyPr/>
        <a:lstStyle/>
        <a:p>
          <a:endParaRPr lang="en-IN" sz="1400"/>
        </a:p>
      </dgm:t>
    </dgm:pt>
    <dgm:pt modelId="{47BA914C-13BD-4D1B-B18D-48673CCA753E}">
      <dgm:prSet phldrT="[Text]" custT="1"/>
      <dgm:spPr/>
      <dgm:t>
        <a:bodyPr/>
        <a:lstStyle/>
        <a:p>
          <a:r>
            <a:rPr lang="en-IN" sz="2200" b="1" dirty="0" smtClean="0"/>
            <a:t>Step 3: Who</a:t>
          </a:r>
          <a:endParaRPr lang="en-IN" sz="2200" b="1" dirty="0"/>
        </a:p>
      </dgm:t>
    </dgm:pt>
    <dgm:pt modelId="{B0EA091F-DF31-4D00-BA53-FE8C3601EE23}" type="parTrans" cxnId="{CD88C440-F1C1-409D-89E1-16ADED256C27}">
      <dgm:prSet/>
      <dgm:spPr/>
      <dgm:t>
        <a:bodyPr/>
        <a:lstStyle/>
        <a:p>
          <a:endParaRPr lang="en-IN" sz="1400"/>
        </a:p>
      </dgm:t>
    </dgm:pt>
    <dgm:pt modelId="{2B4F091F-BF11-4D2F-822D-DEE754871142}" type="sibTrans" cxnId="{CD88C440-F1C1-409D-89E1-16ADED256C27}">
      <dgm:prSet/>
      <dgm:spPr/>
      <dgm:t>
        <a:bodyPr/>
        <a:lstStyle/>
        <a:p>
          <a:endParaRPr lang="en-IN" sz="1400"/>
        </a:p>
      </dgm:t>
    </dgm:pt>
    <dgm:pt modelId="{B2295491-B569-4123-B225-DCC27905B768}">
      <dgm:prSet phldrT="[Text]" custT="1"/>
      <dgm:spPr/>
      <dgm:t>
        <a:bodyPr/>
        <a:lstStyle/>
        <a:p>
          <a:r>
            <a:rPr lang="en-US" sz="1800" dirty="0" smtClean="0">
              <a:solidFill>
                <a:schemeClr val="accent4">
                  <a:lumMod val="10000"/>
                </a:schemeClr>
              </a:solidFill>
            </a:rPr>
            <a:t>Responsibility:</a:t>
          </a:r>
        </a:p>
        <a:p>
          <a:r>
            <a:rPr lang="en-US" sz="1800" dirty="0" smtClean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rPr>
            <a:t>1. Lead person</a:t>
          </a:r>
          <a:endParaRPr lang="en-IN" sz="1800" dirty="0">
            <a:solidFill>
              <a:schemeClr val="accent4">
                <a:lumMod val="10000"/>
              </a:schemeClr>
            </a:solidFill>
          </a:endParaRPr>
        </a:p>
      </dgm:t>
    </dgm:pt>
    <dgm:pt modelId="{6367BEEA-67C0-4865-942A-CE59F30141FD}" type="parTrans" cxnId="{51A979A9-B95C-46AD-9EF7-41969F3A786F}">
      <dgm:prSet/>
      <dgm:spPr/>
      <dgm:t>
        <a:bodyPr/>
        <a:lstStyle/>
        <a:p>
          <a:endParaRPr lang="en-IN" sz="1400"/>
        </a:p>
      </dgm:t>
    </dgm:pt>
    <dgm:pt modelId="{B3C9A164-8A3F-40F2-A518-4DDE3E69B3A0}" type="sibTrans" cxnId="{51A979A9-B95C-46AD-9EF7-41969F3A786F}">
      <dgm:prSet/>
      <dgm:spPr/>
      <dgm:t>
        <a:bodyPr/>
        <a:lstStyle/>
        <a:p>
          <a:endParaRPr lang="en-IN" sz="1400"/>
        </a:p>
      </dgm:t>
    </dgm:pt>
    <dgm:pt modelId="{D632006C-9760-4398-A6F3-06AF6ECC8483}">
      <dgm:prSet phldrT="[Text]" custT="1"/>
      <dgm:spPr/>
      <dgm:t>
        <a:bodyPr/>
        <a:lstStyle/>
        <a:p>
          <a:pPr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600" dirty="0">
            <a:solidFill>
              <a:schemeClr val="accent4">
                <a:lumMod val="10000"/>
              </a:schemeClr>
            </a:solidFill>
          </a:endParaRPr>
        </a:p>
      </dgm:t>
    </dgm:pt>
    <dgm:pt modelId="{56726286-E1BA-49D1-928A-9EA43240565C}" type="parTrans" cxnId="{C7A3F186-64B9-4158-8F0A-090C0AC19007}">
      <dgm:prSet/>
      <dgm:spPr/>
      <dgm:t>
        <a:bodyPr/>
        <a:lstStyle/>
        <a:p>
          <a:endParaRPr lang="en-IN" sz="1400"/>
        </a:p>
      </dgm:t>
    </dgm:pt>
    <dgm:pt modelId="{D41B1A9E-874A-452B-92EA-45521F7A8DD4}" type="sibTrans" cxnId="{C7A3F186-64B9-4158-8F0A-090C0AC19007}">
      <dgm:prSet/>
      <dgm:spPr/>
      <dgm:t>
        <a:bodyPr/>
        <a:lstStyle/>
        <a:p>
          <a:endParaRPr lang="en-IN" sz="1400"/>
        </a:p>
      </dgm:t>
    </dgm:pt>
    <dgm:pt modelId="{04945E2F-10B8-4D39-9DFB-1365E7BCB085}">
      <dgm:prSet phldrT="[Text]" custT="1"/>
      <dgm:spPr/>
      <dgm:t>
        <a:bodyPr/>
        <a:lstStyle/>
        <a:p>
          <a:pPr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800" dirty="0">
            <a:solidFill>
              <a:schemeClr val="accent4">
                <a:lumMod val="10000"/>
              </a:schemeClr>
            </a:solidFill>
          </a:endParaRPr>
        </a:p>
      </dgm:t>
    </dgm:pt>
    <dgm:pt modelId="{EAB19B5A-DEA2-4456-BE7B-4C137158CCA1}" type="parTrans" cxnId="{F9F361CE-FCC2-465B-BF50-0DE5503546AC}">
      <dgm:prSet/>
      <dgm:spPr/>
      <dgm:t>
        <a:bodyPr/>
        <a:lstStyle/>
        <a:p>
          <a:endParaRPr lang="en-IN" sz="1400"/>
        </a:p>
      </dgm:t>
    </dgm:pt>
    <dgm:pt modelId="{C60F86AE-A504-4CC5-A860-10FE6C967764}" type="sibTrans" cxnId="{F9F361CE-FCC2-465B-BF50-0DE5503546AC}">
      <dgm:prSet/>
      <dgm:spPr/>
      <dgm:t>
        <a:bodyPr/>
        <a:lstStyle/>
        <a:p>
          <a:endParaRPr lang="en-IN" sz="1400"/>
        </a:p>
      </dgm:t>
    </dgm:pt>
    <dgm:pt modelId="{27F87B39-2A50-4838-8BDF-A332846E0ABF}">
      <dgm:prSet custT="1"/>
      <dgm:spPr/>
      <dgm:t>
        <a:bodyPr/>
        <a:lstStyle/>
        <a:p>
          <a:r>
            <a:rPr lang="en-US" sz="1800" dirty="0" smtClean="0">
              <a:solidFill>
                <a:schemeClr val="accent4">
                  <a:lumMod val="10000"/>
                </a:schemeClr>
              </a:solidFill>
            </a:rPr>
            <a:t>1. Activity plans</a:t>
          </a:r>
        </a:p>
      </dgm:t>
    </dgm:pt>
    <dgm:pt modelId="{C428E3A3-CB94-4A5A-920C-1B8996A7D1BE}" type="parTrans" cxnId="{269D8CFF-D9EE-445F-B34D-D8A363F253BE}">
      <dgm:prSet/>
      <dgm:spPr/>
      <dgm:t>
        <a:bodyPr/>
        <a:lstStyle/>
        <a:p>
          <a:endParaRPr lang="en-IN" sz="1400"/>
        </a:p>
      </dgm:t>
    </dgm:pt>
    <dgm:pt modelId="{62F38481-ABB3-4319-B13D-44955AEF2837}" type="sibTrans" cxnId="{269D8CFF-D9EE-445F-B34D-D8A363F253BE}">
      <dgm:prSet/>
      <dgm:spPr/>
      <dgm:t>
        <a:bodyPr/>
        <a:lstStyle/>
        <a:p>
          <a:endParaRPr lang="en-IN" sz="1400"/>
        </a:p>
      </dgm:t>
    </dgm:pt>
    <dgm:pt modelId="{875BD9FB-B9C9-4BAF-ABAC-FD3A2FB4AAFD}">
      <dgm:prSet custT="1"/>
      <dgm:spPr/>
      <dgm:t>
        <a:bodyPr/>
        <a:lstStyle/>
        <a:p>
          <a:r>
            <a:rPr lang="en-US" sz="1800" dirty="0" smtClean="0">
              <a:solidFill>
                <a:schemeClr val="accent4">
                  <a:lumMod val="10000"/>
                </a:schemeClr>
              </a:solidFill>
            </a:rPr>
            <a:t>2. Time Line</a:t>
          </a:r>
          <a:endParaRPr lang="en-US" sz="1800" dirty="0">
            <a:solidFill>
              <a:schemeClr val="accent4">
                <a:lumMod val="10000"/>
              </a:schemeClr>
            </a:solidFill>
          </a:endParaRPr>
        </a:p>
      </dgm:t>
    </dgm:pt>
    <dgm:pt modelId="{3B7A0871-4719-4315-AA9C-1B1023B15D34}" type="parTrans" cxnId="{8363DF92-3C5B-482A-BFD1-4433A8EFCA4A}">
      <dgm:prSet/>
      <dgm:spPr/>
      <dgm:t>
        <a:bodyPr/>
        <a:lstStyle/>
        <a:p>
          <a:endParaRPr lang="en-IN"/>
        </a:p>
      </dgm:t>
    </dgm:pt>
    <dgm:pt modelId="{C2FC8BCE-664F-434C-A925-6413C9839BA8}" type="sibTrans" cxnId="{8363DF92-3C5B-482A-BFD1-4433A8EFCA4A}">
      <dgm:prSet/>
      <dgm:spPr/>
      <dgm:t>
        <a:bodyPr/>
        <a:lstStyle/>
        <a:p>
          <a:endParaRPr lang="en-IN"/>
        </a:p>
      </dgm:t>
    </dgm:pt>
    <dgm:pt modelId="{C3AD8590-17FC-443C-9284-73C1B1A1E329}">
      <dgm:prSet custT="1"/>
      <dgm:spPr/>
      <dgm:t>
        <a:bodyPr/>
        <a:lstStyle/>
        <a:p>
          <a:r>
            <a:rPr lang="en-US" sz="1800" dirty="0" smtClean="0">
              <a:solidFill>
                <a:schemeClr val="accent4">
                  <a:lumMod val="10000"/>
                </a:schemeClr>
              </a:solidFill>
            </a:rPr>
            <a:t>3. Reporting</a:t>
          </a:r>
          <a:endParaRPr lang="en-US" sz="1800" dirty="0">
            <a:solidFill>
              <a:schemeClr val="accent4">
                <a:lumMod val="10000"/>
              </a:schemeClr>
            </a:solidFill>
          </a:endParaRPr>
        </a:p>
      </dgm:t>
    </dgm:pt>
    <dgm:pt modelId="{0B4D83B5-5BC5-4425-B64D-F215FA2E18B9}" type="parTrans" cxnId="{0E192177-1575-4DF1-81CA-549248673EFD}">
      <dgm:prSet/>
      <dgm:spPr/>
      <dgm:t>
        <a:bodyPr/>
        <a:lstStyle/>
        <a:p>
          <a:endParaRPr lang="en-IN"/>
        </a:p>
      </dgm:t>
    </dgm:pt>
    <dgm:pt modelId="{FE248A27-3C69-4AC2-B14D-DF65A947DAA4}" type="sibTrans" cxnId="{0E192177-1575-4DF1-81CA-549248673EFD}">
      <dgm:prSet/>
      <dgm:spPr/>
      <dgm:t>
        <a:bodyPr/>
        <a:lstStyle/>
        <a:p>
          <a:endParaRPr lang="en-IN"/>
        </a:p>
      </dgm:t>
    </dgm:pt>
    <dgm:pt modelId="{003EB732-5CDB-4F08-BFEE-6383A25CAB81}">
      <dgm:prSet custT="1"/>
      <dgm:spPr/>
      <dgm:t>
        <a:bodyPr/>
        <a:lstStyle/>
        <a:p>
          <a:endParaRPr lang="en-US" sz="1800" dirty="0" smtClean="0">
            <a:solidFill>
              <a:schemeClr val="accent4">
                <a:lumMod val="10000"/>
              </a:schemeClr>
            </a:solidFill>
          </a:endParaRPr>
        </a:p>
      </dgm:t>
    </dgm:pt>
    <dgm:pt modelId="{D1C22222-631D-479C-A51A-A2EC0D7E37C1}" type="parTrans" cxnId="{964FB212-59DA-4DCE-853B-5AD3E32190AF}">
      <dgm:prSet/>
      <dgm:spPr/>
      <dgm:t>
        <a:bodyPr/>
        <a:lstStyle/>
        <a:p>
          <a:endParaRPr lang="en-IN"/>
        </a:p>
      </dgm:t>
    </dgm:pt>
    <dgm:pt modelId="{CA4961ED-E6FC-44D2-B6FE-E2785E7DFB69}" type="sibTrans" cxnId="{964FB212-59DA-4DCE-853B-5AD3E32190AF}">
      <dgm:prSet/>
      <dgm:spPr/>
      <dgm:t>
        <a:bodyPr/>
        <a:lstStyle/>
        <a:p>
          <a:endParaRPr lang="en-IN"/>
        </a:p>
      </dgm:t>
    </dgm:pt>
    <dgm:pt modelId="{B1B16687-E90E-4385-A912-30663D3C5D18}">
      <dgm:prSet custT="1"/>
      <dgm:spPr/>
      <dgm:t>
        <a:bodyPr/>
        <a:lstStyle/>
        <a:p>
          <a:r>
            <a:rPr lang="en-US" sz="2200" b="1" dirty="0" smtClean="0"/>
            <a:t>Step 4: When</a:t>
          </a:r>
        </a:p>
      </dgm:t>
    </dgm:pt>
    <dgm:pt modelId="{2E13E043-B2CE-4668-BD19-BD6F4B4A2E3B}" type="sibTrans" cxnId="{1DE14C62-D2AF-4A14-A47A-1DB3DBF34AC9}">
      <dgm:prSet/>
      <dgm:spPr/>
      <dgm:t>
        <a:bodyPr/>
        <a:lstStyle/>
        <a:p>
          <a:endParaRPr lang="en-IN" sz="1400"/>
        </a:p>
      </dgm:t>
    </dgm:pt>
    <dgm:pt modelId="{B2E896CD-1DF6-4FAA-B417-7E7894FF0C33}" type="parTrans" cxnId="{1DE14C62-D2AF-4A14-A47A-1DB3DBF34AC9}">
      <dgm:prSet/>
      <dgm:spPr/>
      <dgm:t>
        <a:bodyPr/>
        <a:lstStyle/>
        <a:p>
          <a:endParaRPr lang="en-IN" sz="1400"/>
        </a:p>
      </dgm:t>
    </dgm:pt>
    <dgm:pt modelId="{6DFFE2A3-BCDF-439C-B332-5C12E30F91A6}">
      <dgm:prSet custT="1"/>
      <dgm:spPr/>
      <dgm:t>
        <a:bodyPr/>
        <a:lstStyle/>
        <a:p>
          <a:endParaRPr lang="en-US" sz="1800" dirty="0">
            <a:solidFill>
              <a:schemeClr val="accent4">
                <a:lumMod val="10000"/>
              </a:schemeClr>
            </a:solidFill>
          </a:endParaRPr>
        </a:p>
      </dgm:t>
    </dgm:pt>
    <dgm:pt modelId="{01708619-2851-4765-A7F0-AA164D91DA2F}" type="parTrans" cxnId="{10729DA8-3739-40CD-AAA8-41407812C210}">
      <dgm:prSet/>
      <dgm:spPr/>
      <dgm:t>
        <a:bodyPr/>
        <a:lstStyle/>
        <a:p>
          <a:endParaRPr lang="en-IN"/>
        </a:p>
      </dgm:t>
    </dgm:pt>
    <dgm:pt modelId="{C179DB17-3D4E-47AD-85D6-5E39D11791B3}" type="sibTrans" cxnId="{10729DA8-3739-40CD-AAA8-41407812C210}">
      <dgm:prSet/>
      <dgm:spPr/>
      <dgm:t>
        <a:bodyPr/>
        <a:lstStyle/>
        <a:p>
          <a:endParaRPr lang="en-IN"/>
        </a:p>
      </dgm:t>
    </dgm:pt>
    <dgm:pt modelId="{10544AAD-EDBB-4A90-81D9-B146CF715E9D}">
      <dgm:prSet custT="1"/>
      <dgm:spPr/>
      <dgm:t>
        <a:bodyPr/>
        <a:lstStyle/>
        <a:p>
          <a:r>
            <a:rPr lang="en-IN" sz="1800" dirty="0" smtClean="0">
              <a:solidFill>
                <a:schemeClr val="accent4">
                  <a:lumMod val="10000"/>
                </a:schemeClr>
              </a:solidFill>
            </a:rPr>
            <a:t>2. Discuss appropriate data collection procedure: sampling methods, survey types,   tools required</a:t>
          </a:r>
          <a:endParaRPr lang="en-IN" sz="1800" dirty="0">
            <a:solidFill>
              <a:schemeClr val="accent4">
                <a:lumMod val="10000"/>
              </a:schemeClr>
            </a:solidFill>
          </a:endParaRPr>
        </a:p>
      </dgm:t>
    </dgm:pt>
    <dgm:pt modelId="{804AE3E6-59C4-44FC-A385-BD640C47CB5C}" type="parTrans" cxnId="{E656A2B8-2D3C-4BB0-8749-2938099C1724}">
      <dgm:prSet/>
      <dgm:spPr/>
      <dgm:t>
        <a:bodyPr/>
        <a:lstStyle/>
        <a:p>
          <a:endParaRPr lang="en-IN"/>
        </a:p>
      </dgm:t>
    </dgm:pt>
    <dgm:pt modelId="{6639EF26-339E-4894-8142-DF790A3ED083}" type="sibTrans" cxnId="{E656A2B8-2D3C-4BB0-8749-2938099C1724}">
      <dgm:prSet/>
      <dgm:spPr/>
      <dgm:t>
        <a:bodyPr/>
        <a:lstStyle/>
        <a:p>
          <a:endParaRPr lang="en-IN"/>
        </a:p>
      </dgm:t>
    </dgm:pt>
    <dgm:pt modelId="{C7847C98-EF68-420A-BE0D-E7AE61AF61C9}">
      <dgm:prSet custT="1"/>
      <dgm:spPr/>
      <dgm:t>
        <a:bodyPr/>
        <a:lstStyle/>
        <a:p>
          <a:r>
            <a:rPr lang="en-IN" sz="1800" dirty="0" smtClean="0">
              <a:solidFill>
                <a:schemeClr val="accent4">
                  <a:lumMod val="10000"/>
                </a:schemeClr>
              </a:solidFill>
            </a:rPr>
            <a:t>3. Discuss data aggregation</a:t>
          </a:r>
          <a:endParaRPr lang="en-IN" sz="1800" dirty="0">
            <a:solidFill>
              <a:schemeClr val="accent4">
                <a:lumMod val="10000"/>
              </a:schemeClr>
            </a:solidFill>
          </a:endParaRPr>
        </a:p>
      </dgm:t>
    </dgm:pt>
    <dgm:pt modelId="{45000CB6-71D9-4CA2-8C00-D06441733AED}" type="parTrans" cxnId="{98FE8113-D2D2-412C-82DB-2F404B12E1E0}">
      <dgm:prSet/>
      <dgm:spPr/>
      <dgm:t>
        <a:bodyPr/>
        <a:lstStyle/>
        <a:p>
          <a:endParaRPr lang="en-IN"/>
        </a:p>
      </dgm:t>
    </dgm:pt>
    <dgm:pt modelId="{129A6FB2-08EC-40F2-9B50-A725E2D13CE0}" type="sibTrans" cxnId="{98FE8113-D2D2-412C-82DB-2F404B12E1E0}">
      <dgm:prSet/>
      <dgm:spPr/>
      <dgm:t>
        <a:bodyPr/>
        <a:lstStyle/>
        <a:p>
          <a:endParaRPr lang="en-IN"/>
        </a:p>
      </dgm:t>
    </dgm:pt>
    <dgm:pt modelId="{1D7F9338-5D22-47FB-BC49-FF897F2EDA2A}">
      <dgm:prSet custT="1"/>
      <dgm:spPr/>
      <dgm:t>
        <a:bodyPr/>
        <a:lstStyle/>
        <a:p>
          <a:r>
            <a:rPr lang="en-US" sz="1800" dirty="0" smtClean="0">
              <a:solidFill>
                <a:schemeClr val="accent4">
                  <a:lumMod val="10000"/>
                </a:schemeClr>
              </a:solidFill>
            </a:rPr>
            <a:t>2. Identify Indicators: what to capture</a:t>
          </a:r>
          <a:endParaRPr lang="en-US" sz="1800" dirty="0">
            <a:solidFill>
              <a:schemeClr val="accent4">
                <a:lumMod val="10000"/>
              </a:schemeClr>
            </a:solidFill>
          </a:endParaRPr>
        </a:p>
      </dgm:t>
    </dgm:pt>
    <dgm:pt modelId="{B9FCFD97-D028-4FAD-AE04-E4E925E91025}" type="parTrans" cxnId="{EAD4A53D-A243-4351-89EA-FB39D3442B73}">
      <dgm:prSet/>
      <dgm:spPr/>
      <dgm:t>
        <a:bodyPr/>
        <a:lstStyle/>
        <a:p>
          <a:endParaRPr lang="en-IN"/>
        </a:p>
      </dgm:t>
    </dgm:pt>
    <dgm:pt modelId="{1E5C78D2-B17D-47CA-9D97-6D27D21EE1AF}" type="sibTrans" cxnId="{EAD4A53D-A243-4351-89EA-FB39D3442B73}">
      <dgm:prSet/>
      <dgm:spPr/>
      <dgm:t>
        <a:bodyPr/>
        <a:lstStyle/>
        <a:p>
          <a:endParaRPr lang="en-IN"/>
        </a:p>
      </dgm:t>
    </dgm:pt>
    <dgm:pt modelId="{19DFFA7B-8664-4EED-AFF6-5159CB6EA4C1}">
      <dgm:prSet custT="1"/>
      <dgm:spPr/>
      <dgm:t>
        <a:bodyPr/>
        <a:lstStyle/>
        <a:p>
          <a:r>
            <a:rPr lang="en-US" sz="1800" dirty="0" smtClean="0">
              <a:solidFill>
                <a:schemeClr val="accent4">
                  <a:lumMod val="10000"/>
                </a:schemeClr>
              </a:solidFill>
            </a:rPr>
            <a:t>3. Identify data source related to specific topic</a:t>
          </a:r>
          <a:endParaRPr lang="en-US" sz="1800" dirty="0">
            <a:solidFill>
              <a:schemeClr val="accent4">
                <a:lumMod val="10000"/>
              </a:schemeClr>
            </a:solidFill>
          </a:endParaRPr>
        </a:p>
      </dgm:t>
    </dgm:pt>
    <dgm:pt modelId="{838E934E-F71F-4265-A80D-DF3FB2FB8E24}" type="parTrans" cxnId="{A38DB23C-D58A-4C8A-BD26-37D34F13BF1D}">
      <dgm:prSet/>
      <dgm:spPr/>
      <dgm:t>
        <a:bodyPr/>
        <a:lstStyle/>
        <a:p>
          <a:endParaRPr lang="en-IN"/>
        </a:p>
      </dgm:t>
    </dgm:pt>
    <dgm:pt modelId="{198CF5FE-43C1-4502-94E3-52F52DF33476}" type="sibTrans" cxnId="{A38DB23C-D58A-4C8A-BD26-37D34F13BF1D}">
      <dgm:prSet/>
      <dgm:spPr/>
      <dgm:t>
        <a:bodyPr/>
        <a:lstStyle/>
        <a:p>
          <a:endParaRPr lang="en-IN"/>
        </a:p>
      </dgm:t>
    </dgm:pt>
    <dgm:pt modelId="{33873B9B-19EE-406A-80DD-BC7623D8E625}">
      <dgm:prSet phldrT="[Text]" custT="1"/>
      <dgm:spPr/>
      <dgm:t>
        <a:bodyPr/>
        <a:lstStyle/>
        <a:p>
          <a:pPr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800" dirty="0">
            <a:solidFill>
              <a:schemeClr val="accent4">
                <a:lumMod val="10000"/>
              </a:schemeClr>
            </a:solidFill>
          </a:endParaRPr>
        </a:p>
      </dgm:t>
    </dgm:pt>
    <dgm:pt modelId="{CE343AE2-C4E8-4758-9F45-79835D2E8D8C}" type="parTrans" cxnId="{EAE9134E-5303-483F-98D1-C6ACC22F7468}">
      <dgm:prSet/>
      <dgm:spPr/>
      <dgm:t>
        <a:bodyPr/>
        <a:lstStyle/>
        <a:p>
          <a:endParaRPr lang="en-IN"/>
        </a:p>
      </dgm:t>
    </dgm:pt>
    <dgm:pt modelId="{05653EBF-7FA5-4BE8-AD03-4C2C618E54D9}" type="sibTrans" cxnId="{EAE9134E-5303-483F-98D1-C6ACC22F7468}">
      <dgm:prSet/>
      <dgm:spPr/>
      <dgm:t>
        <a:bodyPr/>
        <a:lstStyle/>
        <a:p>
          <a:endParaRPr lang="en-IN"/>
        </a:p>
      </dgm:t>
    </dgm:pt>
    <dgm:pt modelId="{CA64CFE0-C8C0-4C5A-AB16-08D47B3EF4F8}">
      <dgm:prSet custT="1"/>
      <dgm:spPr/>
      <dgm:t>
        <a:bodyPr/>
        <a:lstStyle/>
        <a:p>
          <a:endParaRPr lang="en-US" sz="1800" dirty="0">
            <a:solidFill>
              <a:schemeClr val="accent4">
                <a:lumMod val="10000"/>
              </a:schemeClr>
            </a:solidFill>
          </a:endParaRPr>
        </a:p>
      </dgm:t>
    </dgm:pt>
    <dgm:pt modelId="{3922C91E-B715-475C-92A0-11E9A2A82E5A}" type="parTrans" cxnId="{3FD34B5D-E322-49D4-9AF5-186B49BF3642}">
      <dgm:prSet/>
      <dgm:spPr/>
      <dgm:t>
        <a:bodyPr/>
        <a:lstStyle/>
        <a:p>
          <a:endParaRPr lang="en-IN"/>
        </a:p>
      </dgm:t>
    </dgm:pt>
    <dgm:pt modelId="{4EDC13C4-2505-4E73-AF2F-2AEDE563331D}" type="sibTrans" cxnId="{3FD34B5D-E322-49D4-9AF5-186B49BF3642}">
      <dgm:prSet/>
      <dgm:spPr/>
      <dgm:t>
        <a:bodyPr/>
        <a:lstStyle/>
        <a:p>
          <a:endParaRPr lang="en-IN"/>
        </a:p>
      </dgm:t>
    </dgm:pt>
    <dgm:pt modelId="{DD46F6D9-5210-4D2B-B195-F39C67EA6656}">
      <dgm:prSet custT="1"/>
      <dgm:spPr/>
      <dgm:t>
        <a:bodyPr/>
        <a:lstStyle/>
        <a:p>
          <a:r>
            <a:rPr lang="en-US" sz="1800" dirty="0" smtClean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rPr>
            <a:t>2. Developing team: identification of skill sets within the team</a:t>
          </a:r>
          <a:endParaRPr lang="en-US" sz="1800" dirty="0">
            <a:solidFill>
              <a:schemeClr val="accent4">
                <a:lumMod val="10000"/>
              </a:schemeClr>
            </a:solidFill>
            <a:latin typeface="Tw Cen MT" panose="020B0602020104020603" pitchFamily="34" charset="0"/>
          </a:endParaRPr>
        </a:p>
      </dgm:t>
    </dgm:pt>
    <dgm:pt modelId="{70129AD2-E44C-45CF-A516-618CB751BFC0}" type="parTrans" cxnId="{A5E3ACB5-062B-4D30-B46B-79A1E7C8AB47}">
      <dgm:prSet/>
      <dgm:spPr/>
      <dgm:t>
        <a:bodyPr/>
        <a:lstStyle/>
        <a:p>
          <a:endParaRPr lang="en-IN"/>
        </a:p>
      </dgm:t>
    </dgm:pt>
    <dgm:pt modelId="{6944FBF1-2574-47DD-A710-25B47545B9F0}" type="sibTrans" cxnId="{A5E3ACB5-062B-4D30-B46B-79A1E7C8AB47}">
      <dgm:prSet/>
      <dgm:spPr/>
      <dgm:t>
        <a:bodyPr/>
        <a:lstStyle/>
        <a:p>
          <a:endParaRPr lang="en-IN"/>
        </a:p>
      </dgm:t>
    </dgm:pt>
    <dgm:pt modelId="{57B0D735-7C2B-466C-8366-E19176DA8A43}">
      <dgm:prSet custT="1"/>
      <dgm:spPr/>
      <dgm:t>
        <a:bodyPr/>
        <a:lstStyle/>
        <a:p>
          <a:r>
            <a:rPr lang="en-US" sz="1800" dirty="0" smtClean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rPr>
            <a:t>3. External resources if required</a:t>
          </a:r>
          <a:endParaRPr lang="en-US" sz="1800" dirty="0">
            <a:solidFill>
              <a:schemeClr val="accent4">
                <a:lumMod val="10000"/>
              </a:schemeClr>
            </a:solidFill>
            <a:latin typeface="Tw Cen MT" panose="020B0602020104020603" pitchFamily="34" charset="0"/>
          </a:endParaRPr>
        </a:p>
      </dgm:t>
    </dgm:pt>
    <dgm:pt modelId="{D41F04BA-7478-45AA-A651-CDE890C21ED3}" type="parTrans" cxnId="{336705CB-1EE3-4A1E-A433-6D0ACDEA84A8}">
      <dgm:prSet/>
      <dgm:spPr/>
      <dgm:t>
        <a:bodyPr/>
        <a:lstStyle/>
        <a:p>
          <a:endParaRPr lang="en-IN"/>
        </a:p>
      </dgm:t>
    </dgm:pt>
    <dgm:pt modelId="{8D74942C-CE99-433D-8EF2-653F65F9D962}" type="sibTrans" cxnId="{336705CB-1EE3-4A1E-A433-6D0ACDEA84A8}">
      <dgm:prSet/>
      <dgm:spPr/>
      <dgm:t>
        <a:bodyPr/>
        <a:lstStyle/>
        <a:p>
          <a:endParaRPr lang="en-IN"/>
        </a:p>
      </dgm:t>
    </dgm:pt>
    <dgm:pt modelId="{5926711E-CF62-4E2F-B48A-2403F8B9289B}">
      <dgm:prSet custT="1"/>
      <dgm:spPr/>
      <dgm:t>
        <a:bodyPr/>
        <a:lstStyle/>
        <a:p>
          <a:r>
            <a:rPr lang="en-US" sz="1800" dirty="0" smtClean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rPr>
            <a:t>4. Task and roles</a:t>
          </a:r>
          <a:endParaRPr lang="en-US" sz="1800" dirty="0">
            <a:solidFill>
              <a:schemeClr val="accent4">
                <a:lumMod val="10000"/>
              </a:schemeClr>
            </a:solidFill>
            <a:latin typeface="Tw Cen MT" panose="020B0602020104020603" pitchFamily="34" charset="0"/>
          </a:endParaRPr>
        </a:p>
      </dgm:t>
    </dgm:pt>
    <dgm:pt modelId="{7BE6E0A5-A3FB-493A-A879-3A1898DDE7BF}" type="parTrans" cxnId="{413A50CF-FB6C-4DF6-ACA9-C2371F67E3B5}">
      <dgm:prSet/>
      <dgm:spPr/>
      <dgm:t>
        <a:bodyPr/>
        <a:lstStyle/>
        <a:p>
          <a:endParaRPr lang="en-IN"/>
        </a:p>
      </dgm:t>
    </dgm:pt>
    <dgm:pt modelId="{85810FAC-A2C3-449D-96C9-7D170F17AB8F}" type="sibTrans" cxnId="{413A50CF-FB6C-4DF6-ACA9-C2371F67E3B5}">
      <dgm:prSet/>
      <dgm:spPr/>
      <dgm:t>
        <a:bodyPr/>
        <a:lstStyle/>
        <a:p>
          <a:endParaRPr lang="en-IN"/>
        </a:p>
      </dgm:t>
    </dgm:pt>
    <dgm:pt modelId="{B5F10F87-74D8-468E-9804-8E512EB5FBE4}" type="pres">
      <dgm:prSet presAssocID="{074FD509-6F46-4321-9DE0-4B240F8B33E4}" presName="Name0" presStyleCnt="0">
        <dgm:presLayoutVars>
          <dgm:chMax val="5"/>
          <dgm:chPref val="5"/>
          <dgm:dir/>
          <dgm:animLvl val="lvl"/>
        </dgm:presLayoutVars>
      </dgm:prSet>
      <dgm:spPr/>
      <dgm:t>
        <a:bodyPr/>
        <a:lstStyle/>
        <a:p>
          <a:endParaRPr lang="en-IN"/>
        </a:p>
      </dgm:t>
    </dgm:pt>
    <dgm:pt modelId="{7D478E61-325B-4396-AD9E-056285C97206}" type="pres">
      <dgm:prSet presAssocID="{B9FB123C-9456-4316-A5AE-37D1521AF607}" presName="parentText1" presStyleLbl="node1" presStyleIdx="0" presStyleCnt="4" custScaleX="101790" custLinFactNeighborX="-51" custLinFactNeighborY="-44423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62C6358-0BF3-430A-9595-450364653F35}" type="pres">
      <dgm:prSet presAssocID="{B9FB123C-9456-4316-A5AE-37D1521AF607}" presName="childText1" presStyleLbl="solidAlignAcc1" presStyleIdx="0" presStyleCnt="4" custScaleX="115560" custScaleY="167822" custLinFactNeighborY="118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9BE1FAA-5599-47C6-B5DF-DB3104C5E895}" type="pres">
      <dgm:prSet presAssocID="{221E3B2D-CAE4-46B7-BFF8-12391051A49E}" presName="parentText2" presStyleLbl="node1" presStyleIdx="1" presStyleCnt="4" custLinFactNeighborX="252" custLinFactNeighborY="-58273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F1CB824-B9CD-4B31-8538-7DF96D31702B}" type="pres">
      <dgm:prSet presAssocID="{221E3B2D-CAE4-46B7-BFF8-12391051A49E}" presName="childText2" presStyleLbl="solidAlignAcc1" presStyleIdx="1" presStyleCnt="4" custScaleX="111173" custScaleY="171071" custLinFactNeighborX="5807" custLinFactNeighborY="-293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7DCF0E9-8579-4EAC-B0B7-E851893B2D6C}" type="pres">
      <dgm:prSet presAssocID="{47BA914C-13BD-4D1B-B18D-48673CCA753E}" presName="parentText3" presStyleLbl="node1" presStyleIdx="2" presStyleCnt="4" custScaleX="99500" custScaleY="92101" custLinFactNeighborX="241" custLinFactNeighborY="-68927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09998C9-D556-47EC-BCF6-788F11AAE808}" type="pres">
      <dgm:prSet presAssocID="{47BA914C-13BD-4D1B-B18D-48673CCA753E}" presName="childText3" presStyleLbl="solidAlignAcc1" presStyleIdx="2" presStyleCnt="4" custScaleX="82821" custScaleY="147967" custLinFactNeighborX="7774" custLinFactNeighborY="-109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0C60132-63D2-410B-90B9-9A95DA82B46C}" type="pres">
      <dgm:prSet presAssocID="{B1B16687-E90E-4385-A912-30663D3C5D18}" presName="parentText4" presStyleLbl="node1" presStyleIdx="3" presStyleCnt="4" custScaleX="101381" custLinFactNeighborX="-1483" custLinFactNeighborY="-71593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7B560DE-BDBB-45CB-B3D0-FE7019AE99BE}" type="pres">
      <dgm:prSet presAssocID="{B1B16687-E90E-4385-A912-30663D3C5D18}" presName="childText4" presStyleLbl="solidAlignAcc1" presStyleIdx="3" presStyleCnt="4" custScaleY="127129" custLinFactNeighborX="-1940" custLinFactNeighborY="-2250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D9AB0CE8-77FF-437D-99B9-CB560437504D}" type="presOf" srcId="{31DF9EA0-D36C-4146-BFBD-863B5E91F36A}" destId="{E62C6358-0BF3-430A-9595-450364653F35}" srcOrd="0" destOrd="0" presId="urn:microsoft.com/office/officeart/2009/3/layout/IncreasingArrowsProcess"/>
    <dgm:cxn modelId="{269D8CFF-D9EE-445F-B34D-D8A363F253BE}" srcId="{B1B16687-E90E-4385-A912-30663D3C5D18}" destId="{27F87B39-2A50-4838-8BDF-A332846E0ABF}" srcOrd="0" destOrd="0" parTransId="{C428E3A3-CB94-4A5A-920C-1B8996A7D1BE}" sibTransId="{62F38481-ABB3-4319-B13D-44955AEF2837}"/>
    <dgm:cxn modelId="{DFDBF675-35CC-46B0-A0C5-88165392AA46}" srcId="{221E3B2D-CAE4-46B7-BFF8-12391051A49E}" destId="{93284D8C-044A-4BC0-979E-E1DCB7BE0D28}" srcOrd="0" destOrd="0" parTransId="{046EA8E7-85E6-4C80-ABF8-D53D976B7E9E}" sibTransId="{C22C9611-2181-446C-9A2E-1A4325B00292}"/>
    <dgm:cxn modelId="{B8269EF7-2BF6-4FF9-923B-F88786D3E852}" type="presOf" srcId="{6DFFE2A3-BCDF-439C-B332-5C12E30F91A6}" destId="{F7B560DE-BDBB-45CB-B3D0-FE7019AE99BE}" srcOrd="0" destOrd="3" presId="urn:microsoft.com/office/officeart/2009/3/layout/IncreasingArrowsProcess"/>
    <dgm:cxn modelId="{A5E3ACB5-062B-4D30-B46B-79A1E7C8AB47}" srcId="{47BA914C-13BD-4D1B-B18D-48673CCA753E}" destId="{DD46F6D9-5210-4D2B-B195-F39C67EA6656}" srcOrd="1" destOrd="0" parTransId="{70129AD2-E44C-45CF-A516-618CB751BFC0}" sibTransId="{6944FBF1-2574-47DD-A710-25B47545B9F0}"/>
    <dgm:cxn modelId="{3FD34B5D-E322-49D4-9AF5-186B49BF3642}" srcId="{B9FB123C-9456-4316-A5AE-37D1521AF607}" destId="{CA64CFE0-C8C0-4C5A-AB16-08D47B3EF4F8}" srcOrd="3" destOrd="0" parTransId="{3922C91E-B715-475C-92A0-11E9A2A82E5A}" sibTransId="{4EDC13C4-2505-4E73-AF2F-2AEDE563331D}"/>
    <dgm:cxn modelId="{8D82EC25-7DBC-4B6B-9CE9-D262A189BF02}" type="presOf" srcId="{C3AD8590-17FC-443C-9284-73C1B1A1E329}" destId="{F7B560DE-BDBB-45CB-B3D0-FE7019AE99BE}" srcOrd="0" destOrd="4" presId="urn:microsoft.com/office/officeart/2009/3/layout/IncreasingArrowsProcess"/>
    <dgm:cxn modelId="{B306A9EB-265E-4995-8750-B70A6D56FC05}" type="presOf" srcId="{B9FB123C-9456-4316-A5AE-37D1521AF607}" destId="{7D478E61-325B-4396-AD9E-056285C97206}" srcOrd="0" destOrd="0" presId="urn:microsoft.com/office/officeart/2009/3/layout/IncreasingArrowsProcess"/>
    <dgm:cxn modelId="{0E192177-1575-4DF1-81CA-549248673EFD}" srcId="{B1B16687-E90E-4385-A912-30663D3C5D18}" destId="{C3AD8590-17FC-443C-9284-73C1B1A1E329}" srcOrd="4" destOrd="0" parTransId="{0B4D83B5-5BC5-4425-B64D-F215FA2E18B9}" sibTransId="{FE248A27-3C69-4AC2-B14D-DF65A947DAA4}"/>
    <dgm:cxn modelId="{E656A2B8-2D3C-4BB0-8749-2938099C1724}" srcId="{221E3B2D-CAE4-46B7-BFF8-12391051A49E}" destId="{10544AAD-EDBB-4A90-81D9-B146CF715E9D}" srcOrd="1" destOrd="0" parTransId="{804AE3E6-59C4-44FC-A385-BD640C47CB5C}" sibTransId="{6639EF26-339E-4894-8142-DF790A3ED083}"/>
    <dgm:cxn modelId="{B4080964-B40F-43FE-950F-A6AEF3E56496}" type="presOf" srcId="{221E3B2D-CAE4-46B7-BFF8-12391051A49E}" destId="{A9BE1FAA-5599-47C6-B5DF-DB3104C5E895}" srcOrd="0" destOrd="0" presId="urn:microsoft.com/office/officeart/2009/3/layout/IncreasingArrowsProcess"/>
    <dgm:cxn modelId="{33AF6F8B-C825-40B6-92EC-4C96860509BD}" type="presOf" srcId="{D632006C-9760-4398-A6F3-06AF6ECC8483}" destId="{AF1CB824-B9CD-4B31-8538-7DF96D31702B}" srcOrd="0" destOrd="4" presId="urn:microsoft.com/office/officeart/2009/3/layout/IncreasingArrowsProcess"/>
    <dgm:cxn modelId="{D14013A6-9FF1-46D0-97DF-F75701207854}" type="presOf" srcId="{003EB732-5CDB-4F08-BFEE-6383A25CAB81}" destId="{F7B560DE-BDBB-45CB-B3D0-FE7019AE99BE}" srcOrd="0" destOrd="1" presId="urn:microsoft.com/office/officeart/2009/3/layout/IncreasingArrowsProcess"/>
    <dgm:cxn modelId="{C7A3F186-64B9-4158-8F0A-090C0AC19007}" srcId="{221E3B2D-CAE4-46B7-BFF8-12391051A49E}" destId="{D632006C-9760-4398-A6F3-06AF6ECC8483}" srcOrd="4" destOrd="0" parTransId="{56726286-E1BA-49D1-928A-9EA43240565C}" sibTransId="{D41B1A9E-874A-452B-92EA-45521F7A8DD4}"/>
    <dgm:cxn modelId="{98FE8113-D2D2-412C-82DB-2F404B12E1E0}" srcId="{221E3B2D-CAE4-46B7-BFF8-12391051A49E}" destId="{C7847C98-EF68-420A-BE0D-E7AE61AF61C9}" srcOrd="2" destOrd="0" parTransId="{45000CB6-71D9-4CA2-8C00-D06441733AED}" sibTransId="{129A6FB2-08EC-40F2-9B50-A725E2D13CE0}"/>
    <dgm:cxn modelId="{B5C9E3F7-082C-4AC5-80C3-E2A0FEE2EA90}" type="presOf" srcId="{27F87B39-2A50-4838-8BDF-A332846E0ABF}" destId="{F7B560DE-BDBB-45CB-B3D0-FE7019AE99BE}" srcOrd="0" destOrd="0" presId="urn:microsoft.com/office/officeart/2009/3/layout/IncreasingArrowsProcess"/>
    <dgm:cxn modelId="{8363DF92-3C5B-482A-BFD1-4433A8EFCA4A}" srcId="{B1B16687-E90E-4385-A912-30663D3C5D18}" destId="{875BD9FB-B9C9-4BAF-ABAC-FD3A2FB4AAFD}" srcOrd="2" destOrd="0" parTransId="{3B7A0871-4719-4315-AA9C-1B1023B15D34}" sibTransId="{C2FC8BCE-664F-434C-A925-6413C9839BA8}"/>
    <dgm:cxn modelId="{F9F361CE-FCC2-465B-BF50-0DE5503546AC}" srcId="{221E3B2D-CAE4-46B7-BFF8-12391051A49E}" destId="{04945E2F-10B8-4D39-9DFB-1365E7BCB085}" srcOrd="3" destOrd="0" parTransId="{EAB19B5A-DEA2-4456-BE7B-4C137158CCA1}" sibTransId="{C60F86AE-A504-4CC5-A860-10FE6C967764}"/>
    <dgm:cxn modelId="{10729DA8-3739-40CD-AAA8-41407812C210}" srcId="{B1B16687-E90E-4385-A912-30663D3C5D18}" destId="{6DFFE2A3-BCDF-439C-B332-5C12E30F91A6}" srcOrd="3" destOrd="0" parTransId="{01708619-2851-4765-A7F0-AA164D91DA2F}" sibTransId="{C179DB17-3D4E-47AD-85D6-5E39D11791B3}"/>
    <dgm:cxn modelId="{2899B40E-5F16-4A45-A51E-29736EBC403D}" srcId="{074FD509-6F46-4321-9DE0-4B240F8B33E4}" destId="{221E3B2D-CAE4-46B7-BFF8-12391051A49E}" srcOrd="1" destOrd="0" parTransId="{B932D2C5-E085-4E98-A711-AA114298A68B}" sibTransId="{01465AEE-FA4F-405E-B8D3-789EA1425621}"/>
    <dgm:cxn modelId="{7FB5A284-3F78-4156-9659-0A3505345AEB}" type="presOf" srcId="{CA64CFE0-C8C0-4C5A-AB16-08D47B3EF4F8}" destId="{E62C6358-0BF3-430A-9595-450364653F35}" srcOrd="0" destOrd="3" presId="urn:microsoft.com/office/officeart/2009/3/layout/IncreasingArrowsProcess"/>
    <dgm:cxn modelId="{FA776976-37B0-49A2-B6E3-28B8CD702E3E}" type="presOf" srcId="{93284D8C-044A-4BC0-979E-E1DCB7BE0D28}" destId="{AF1CB824-B9CD-4B31-8538-7DF96D31702B}" srcOrd="0" destOrd="0" presId="urn:microsoft.com/office/officeart/2009/3/layout/IncreasingArrowsProcess"/>
    <dgm:cxn modelId="{B997FCF3-7239-4FD4-A140-7A816E4E9424}" type="presOf" srcId="{C7847C98-EF68-420A-BE0D-E7AE61AF61C9}" destId="{AF1CB824-B9CD-4B31-8538-7DF96D31702B}" srcOrd="0" destOrd="2" presId="urn:microsoft.com/office/officeart/2009/3/layout/IncreasingArrowsProcess"/>
    <dgm:cxn modelId="{37CEE5A1-1BAD-495F-BB17-E8FC46406D70}" type="presOf" srcId="{875BD9FB-B9C9-4BAF-ABAC-FD3A2FB4AAFD}" destId="{F7B560DE-BDBB-45CB-B3D0-FE7019AE99BE}" srcOrd="0" destOrd="2" presId="urn:microsoft.com/office/officeart/2009/3/layout/IncreasingArrowsProcess"/>
    <dgm:cxn modelId="{EAE9134E-5303-483F-98D1-C6ACC22F7468}" srcId="{B9FB123C-9456-4316-A5AE-37D1521AF607}" destId="{33873B9B-19EE-406A-80DD-BC7623D8E625}" srcOrd="1" destOrd="0" parTransId="{CE343AE2-C4E8-4758-9F45-79835D2E8D8C}" sibTransId="{05653EBF-7FA5-4BE8-AD03-4C2C618E54D9}"/>
    <dgm:cxn modelId="{B79B7150-8E8B-4776-8ABE-F41F0A62BEF1}" type="presOf" srcId="{074FD509-6F46-4321-9DE0-4B240F8B33E4}" destId="{B5F10F87-74D8-468E-9804-8E512EB5FBE4}" srcOrd="0" destOrd="0" presId="urn:microsoft.com/office/officeart/2009/3/layout/IncreasingArrowsProcess"/>
    <dgm:cxn modelId="{1DE14C62-D2AF-4A14-A47A-1DB3DBF34AC9}" srcId="{074FD509-6F46-4321-9DE0-4B240F8B33E4}" destId="{B1B16687-E90E-4385-A912-30663D3C5D18}" srcOrd="3" destOrd="0" parTransId="{B2E896CD-1DF6-4FAA-B417-7E7894FF0C33}" sibTransId="{2E13E043-B2CE-4668-BD19-BD6F4B4A2E3B}"/>
    <dgm:cxn modelId="{ED314D66-9F69-4B4F-99AD-FB2697D194A7}" type="presOf" srcId="{19DFFA7B-8664-4EED-AFF6-5159CB6EA4C1}" destId="{E62C6358-0BF3-430A-9595-450364653F35}" srcOrd="0" destOrd="4" presId="urn:microsoft.com/office/officeart/2009/3/layout/IncreasingArrowsProcess"/>
    <dgm:cxn modelId="{A38DB23C-D58A-4C8A-BD26-37D34F13BF1D}" srcId="{B9FB123C-9456-4316-A5AE-37D1521AF607}" destId="{19DFFA7B-8664-4EED-AFF6-5159CB6EA4C1}" srcOrd="4" destOrd="0" parTransId="{838E934E-F71F-4265-A80D-DF3FB2FB8E24}" sibTransId="{198CF5FE-43C1-4502-94E3-52F52DF33476}"/>
    <dgm:cxn modelId="{07B11469-974E-43B4-814F-CEB97015598E}" type="presOf" srcId="{33873B9B-19EE-406A-80DD-BC7623D8E625}" destId="{E62C6358-0BF3-430A-9595-450364653F35}" srcOrd="0" destOrd="1" presId="urn:microsoft.com/office/officeart/2009/3/layout/IncreasingArrowsProcess"/>
    <dgm:cxn modelId="{90BA5A80-B2AE-4245-A2BB-6B88DB4EDC54}" type="presOf" srcId="{47BA914C-13BD-4D1B-B18D-48673CCA753E}" destId="{57DCF0E9-8579-4EAC-B0B7-E851893B2D6C}" srcOrd="0" destOrd="0" presId="urn:microsoft.com/office/officeart/2009/3/layout/IncreasingArrowsProcess"/>
    <dgm:cxn modelId="{CD88C440-F1C1-409D-89E1-16ADED256C27}" srcId="{074FD509-6F46-4321-9DE0-4B240F8B33E4}" destId="{47BA914C-13BD-4D1B-B18D-48673CCA753E}" srcOrd="2" destOrd="0" parTransId="{B0EA091F-DF31-4D00-BA53-FE8C3601EE23}" sibTransId="{2B4F091F-BF11-4D2F-822D-DEE754871142}"/>
    <dgm:cxn modelId="{F5E0C27C-851E-4F06-A4B0-BE80F8159B39}" type="presOf" srcId="{B2295491-B569-4123-B225-DCC27905B768}" destId="{F09998C9-D556-47EC-BCF6-788F11AAE808}" srcOrd="0" destOrd="0" presId="urn:microsoft.com/office/officeart/2009/3/layout/IncreasingArrowsProcess"/>
    <dgm:cxn modelId="{34578246-15FD-4437-AB25-59E97EBCACD5}" type="presOf" srcId="{B1B16687-E90E-4385-A912-30663D3C5D18}" destId="{70C60132-63D2-410B-90B9-9A95DA82B46C}" srcOrd="0" destOrd="0" presId="urn:microsoft.com/office/officeart/2009/3/layout/IncreasingArrowsProcess"/>
    <dgm:cxn modelId="{4EC96141-9254-4A7B-A45E-175E9B554344}" srcId="{B9FB123C-9456-4316-A5AE-37D1521AF607}" destId="{31DF9EA0-D36C-4146-BFBD-863B5E91F36A}" srcOrd="0" destOrd="0" parTransId="{79008D4C-C46C-4C8D-B6F2-6C882E402A44}" sibTransId="{339819C2-57E2-49E0-90B7-41D33C473D42}"/>
    <dgm:cxn modelId="{F7C90571-E8A8-4381-85AB-A6608545EBAB}" type="presOf" srcId="{57B0D735-7C2B-466C-8366-E19176DA8A43}" destId="{F09998C9-D556-47EC-BCF6-788F11AAE808}" srcOrd="0" destOrd="2" presId="urn:microsoft.com/office/officeart/2009/3/layout/IncreasingArrowsProcess"/>
    <dgm:cxn modelId="{E7475A78-B2E8-4EBD-9533-59F3028AB518}" type="presOf" srcId="{DD46F6D9-5210-4D2B-B195-F39C67EA6656}" destId="{F09998C9-D556-47EC-BCF6-788F11AAE808}" srcOrd="0" destOrd="1" presId="urn:microsoft.com/office/officeart/2009/3/layout/IncreasingArrowsProcess"/>
    <dgm:cxn modelId="{EAD4A53D-A243-4351-89EA-FB39D3442B73}" srcId="{B9FB123C-9456-4316-A5AE-37D1521AF607}" destId="{1D7F9338-5D22-47FB-BC49-FF897F2EDA2A}" srcOrd="2" destOrd="0" parTransId="{B9FCFD97-D028-4FAD-AE04-E4E925E91025}" sibTransId="{1E5C78D2-B17D-47CA-9D97-6D27D21EE1AF}"/>
    <dgm:cxn modelId="{3E3C7A3B-AE23-4C23-A4AF-61F5AEACAE45}" type="presOf" srcId="{10544AAD-EDBB-4A90-81D9-B146CF715E9D}" destId="{AF1CB824-B9CD-4B31-8538-7DF96D31702B}" srcOrd="0" destOrd="1" presId="urn:microsoft.com/office/officeart/2009/3/layout/IncreasingArrowsProcess"/>
    <dgm:cxn modelId="{8E0A9483-C7D3-44A2-ABF7-BEEE53411FD8}" srcId="{074FD509-6F46-4321-9DE0-4B240F8B33E4}" destId="{B9FB123C-9456-4316-A5AE-37D1521AF607}" srcOrd="0" destOrd="0" parTransId="{41FC51D5-9DA5-4D11-ADEC-758B542E3A3F}" sibTransId="{D8AABA8E-EDB5-44AC-9F7F-596C6E3A623E}"/>
    <dgm:cxn modelId="{336705CB-1EE3-4A1E-A433-6D0ACDEA84A8}" srcId="{47BA914C-13BD-4D1B-B18D-48673CCA753E}" destId="{57B0D735-7C2B-466C-8366-E19176DA8A43}" srcOrd="2" destOrd="0" parTransId="{D41F04BA-7478-45AA-A651-CDE890C21ED3}" sibTransId="{8D74942C-CE99-433D-8EF2-653F65F9D962}"/>
    <dgm:cxn modelId="{6C2D14BD-1531-410B-B92B-31FD7C5E0C77}" type="presOf" srcId="{1D7F9338-5D22-47FB-BC49-FF897F2EDA2A}" destId="{E62C6358-0BF3-430A-9595-450364653F35}" srcOrd="0" destOrd="2" presId="urn:microsoft.com/office/officeart/2009/3/layout/IncreasingArrowsProcess"/>
    <dgm:cxn modelId="{413A50CF-FB6C-4DF6-ACA9-C2371F67E3B5}" srcId="{47BA914C-13BD-4D1B-B18D-48673CCA753E}" destId="{5926711E-CF62-4E2F-B48A-2403F8B9289B}" srcOrd="3" destOrd="0" parTransId="{7BE6E0A5-A3FB-493A-A879-3A1898DDE7BF}" sibTransId="{85810FAC-A2C3-449D-96C9-7D170F17AB8F}"/>
    <dgm:cxn modelId="{0720BB2A-1030-466A-9463-4ECD275E5719}" type="presOf" srcId="{5926711E-CF62-4E2F-B48A-2403F8B9289B}" destId="{F09998C9-D556-47EC-BCF6-788F11AAE808}" srcOrd="0" destOrd="3" presId="urn:microsoft.com/office/officeart/2009/3/layout/IncreasingArrowsProcess"/>
    <dgm:cxn modelId="{964FB212-59DA-4DCE-853B-5AD3E32190AF}" srcId="{B1B16687-E90E-4385-A912-30663D3C5D18}" destId="{003EB732-5CDB-4F08-BFEE-6383A25CAB81}" srcOrd="1" destOrd="0" parTransId="{D1C22222-631D-479C-A51A-A2EC0D7E37C1}" sibTransId="{CA4961ED-E6FC-44D2-B6FE-E2785E7DFB69}"/>
    <dgm:cxn modelId="{A35A1FE4-ACFF-42D0-8B32-4BCBEF50038A}" type="presOf" srcId="{04945E2F-10B8-4D39-9DFB-1365E7BCB085}" destId="{AF1CB824-B9CD-4B31-8538-7DF96D31702B}" srcOrd="0" destOrd="3" presId="urn:microsoft.com/office/officeart/2009/3/layout/IncreasingArrowsProcess"/>
    <dgm:cxn modelId="{51A979A9-B95C-46AD-9EF7-41969F3A786F}" srcId="{47BA914C-13BD-4D1B-B18D-48673CCA753E}" destId="{B2295491-B569-4123-B225-DCC27905B768}" srcOrd="0" destOrd="0" parTransId="{6367BEEA-67C0-4865-942A-CE59F30141FD}" sibTransId="{B3C9A164-8A3F-40F2-A518-4DDE3E69B3A0}"/>
    <dgm:cxn modelId="{0570B6FA-899B-4B70-B6CE-B8FDD9590336}" type="presParOf" srcId="{B5F10F87-74D8-468E-9804-8E512EB5FBE4}" destId="{7D478E61-325B-4396-AD9E-056285C97206}" srcOrd="0" destOrd="0" presId="urn:microsoft.com/office/officeart/2009/3/layout/IncreasingArrowsProcess"/>
    <dgm:cxn modelId="{F40CF9D1-B80A-489D-AC52-FFA38C5FB166}" type="presParOf" srcId="{B5F10F87-74D8-468E-9804-8E512EB5FBE4}" destId="{E62C6358-0BF3-430A-9595-450364653F35}" srcOrd="1" destOrd="0" presId="urn:microsoft.com/office/officeart/2009/3/layout/IncreasingArrowsProcess"/>
    <dgm:cxn modelId="{8C5F5875-5566-4591-9C3A-94A5F2811468}" type="presParOf" srcId="{B5F10F87-74D8-468E-9804-8E512EB5FBE4}" destId="{A9BE1FAA-5599-47C6-B5DF-DB3104C5E895}" srcOrd="2" destOrd="0" presId="urn:microsoft.com/office/officeart/2009/3/layout/IncreasingArrowsProcess"/>
    <dgm:cxn modelId="{F19B4AA8-37E3-452F-81BA-0B087CD27A4A}" type="presParOf" srcId="{B5F10F87-74D8-468E-9804-8E512EB5FBE4}" destId="{AF1CB824-B9CD-4B31-8538-7DF96D31702B}" srcOrd="3" destOrd="0" presId="urn:microsoft.com/office/officeart/2009/3/layout/IncreasingArrowsProcess"/>
    <dgm:cxn modelId="{48282485-6D63-40A5-A948-6AE208DA9B00}" type="presParOf" srcId="{B5F10F87-74D8-468E-9804-8E512EB5FBE4}" destId="{57DCF0E9-8579-4EAC-B0B7-E851893B2D6C}" srcOrd="4" destOrd="0" presId="urn:microsoft.com/office/officeart/2009/3/layout/IncreasingArrowsProcess"/>
    <dgm:cxn modelId="{06FD025E-D5D5-44A5-BDB1-57A03D2E2888}" type="presParOf" srcId="{B5F10F87-74D8-468E-9804-8E512EB5FBE4}" destId="{F09998C9-D556-47EC-BCF6-788F11AAE808}" srcOrd="5" destOrd="0" presId="urn:microsoft.com/office/officeart/2009/3/layout/IncreasingArrowsProcess"/>
    <dgm:cxn modelId="{2ABF1D5C-98D2-4B95-BC40-AC4FA061D02C}" type="presParOf" srcId="{B5F10F87-74D8-468E-9804-8E512EB5FBE4}" destId="{70C60132-63D2-410B-90B9-9A95DA82B46C}" srcOrd="6" destOrd="0" presId="urn:microsoft.com/office/officeart/2009/3/layout/IncreasingArrowsProcess"/>
    <dgm:cxn modelId="{719441A8-BA15-43C8-8E90-C42B3C39CB0C}" type="presParOf" srcId="{B5F10F87-74D8-468E-9804-8E512EB5FBE4}" destId="{F7B560DE-BDBB-45CB-B3D0-FE7019AE99BE}" srcOrd="7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478E61-325B-4396-AD9E-056285C97206}">
      <dsp:nvSpPr>
        <dsp:cNvPr id="0" name=""/>
        <dsp:cNvSpPr/>
      </dsp:nvSpPr>
      <dsp:spPr>
        <a:xfrm>
          <a:off x="32189" y="0"/>
          <a:ext cx="8229600" cy="1177037"/>
        </a:xfrm>
        <a:prstGeom prst="rightArrow">
          <a:avLst>
            <a:gd name="adj1" fmla="val 5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254000" bIns="186855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200" b="1" kern="1200" dirty="0" smtClean="0"/>
            <a:t>Step 1: What</a:t>
          </a:r>
          <a:endParaRPr lang="en-IN" sz="2200" b="1" kern="1200" dirty="0"/>
        </a:p>
      </dsp:txBody>
      <dsp:txXfrm>
        <a:off x="32189" y="294259"/>
        <a:ext cx="7935341" cy="588519"/>
      </dsp:txXfrm>
    </dsp:sp>
    <dsp:sp modelId="{E62C6358-0BF3-430A-9595-450364653F35}">
      <dsp:nvSpPr>
        <dsp:cNvPr id="0" name=""/>
        <dsp:cNvSpPr/>
      </dsp:nvSpPr>
      <dsp:spPr>
        <a:xfrm>
          <a:off x="-36312" y="914017"/>
          <a:ext cx="2153535" cy="36537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accent4">
                  <a:lumMod val="10000"/>
                </a:schemeClr>
              </a:solidFill>
            </a:rPr>
            <a:t>1. List of interventions, technologies and activities  BY SEASON</a:t>
          </a:r>
          <a:endParaRPr lang="en-IN" sz="1800" kern="1200" dirty="0">
            <a:solidFill>
              <a:schemeClr val="accent4">
                <a:lumMod val="10000"/>
              </a:schemeClr>
            </a:solidFill>
          </a:endParaRP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800" kern="1200" dirty="0">
            <a:solidFill>
              <a:schemeClr val="accent4">
                <a:lumMod val="10000"/>
              </a:schemeClr>
            </a:solidFill>
          </a:endParaRP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accent4">
                  <a:lumMod val="10000"/>
                </a:schemeClr>
              </a:solidFill>
            </a:rPr>
            <a:t>2. Identify Indicators: what to capture</a:t>
          </a:r>
          <a:endParaRPr lang="en-US" sz="1800" kern="1200" dirty="0">
            <a:solidFill>
              <a:schemeClr val="accent4">
                <a:lumMod val="10000"/>
              </a:schemeClr>
            </a:solidFill>
          </a:endParaRP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>
            <a:solidFill>
              <a:schemeClr val="accent4">
                <a:lumMod val="10000"/>
              </a:schemeClr>
            </a:solidFill>
          </a:endParaRP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accent4">
                  <a:lumMod val="10000"/>
                </a:schemeClr>
              </a:solidFill>
            </a:rPr>
            <a:t>3. Identify data source related to specific topic</a:t>
          </a:r>
          <a:endParaRPr lang="en-US" sz="1800" kern="1200" dirty="0">
            <a:solidFill>
              <a:schemeClr val="accent4">
                <a:lumMod val="10000"/>
              </a:schemeClr>
            </a:solidFill>
          </a:endParaRPr>
        </a:p>
      </dsp:txBody>
      <dsp:txXfrm>
        <a:off x="-36312" y="914017"/>
        <a:ext cx="2153535" cy="3653760"/>
      </dsp:txXfrm>
    </dsp:sp>
    <dsp:sp modelId="{A9BE1FAA-5599-47C6-B5DF-DB3104C5E895}">
      <dsp:nvSpPr>
        <dsp:cNvPr id="0" name=""/>
        <dsp:cNvSpPr/>
      </dsp:nvSpPr>
      <dsp:spPr>
        <a:xfrm>
          <a:off x="1987915" y="190002"/>
          <a:ext cx="6221315" cy="1177037"/>
        </a:xfrm>
        <a:prstGeom prst="rightArrow">
          <a:avLst>
            <a:gd name="adj1" fmla="val 50000"/>
            <a:gd name="adj2" fmla="val 50000"/>
          </a:avLst>
        </a:prstGeom>
        <a:solidFill>
          <a:schemeClr val="accent5">
            <a:hueOff val="-3300857"/>
            <a:satOff val="13441"/>
            <a:lumOff val="-320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254000" bIns="186855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200" b="1" kern="1200" dirty="0" smtClean="0"/>
            <a:t>Step 2: How</a:t>
          </a:r>
          <a:endParaRPr lang="en-IN" sz="2200" b="1" kern="1200" dirty="0"/>
        </a:p>
      </dsp:txBody>
      <dsp:txXfrm>
        <a:off x="1987915" y="484261"/>
        <a:ext cx="5927056" cy="588519"/>
      </dsp:txXfrm>
    </dsp:sp>
    <dsp:sp modelId="{AF1CB824-B9CD-4B31-8538-7DF96D31702B}">
      <dsp:nvSpPr>
        <dsp:cNvPr id="0" name=""/>
        <dsp:cNvSpPr/>
      </dsp:nvSpPr>
      <dsp:spPr>
        <a:xfrm>
          <a:off x="1976346" y="969308"/>
          <a:ext cx="2071781" cy="36295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3300857"/>
              <a:satOff val="13441"/>
              <a:lumOff val="-32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 smtClean="0">
              <a:solidFill>
                <a:schemeClr val="accent4">
                  <a:lumMod val="10000"/>
                </a:schemeClr>
              </a:solidFill>
            </a:rPr>
            <a:t>1. Understanding data sources: direct counting and use of inferences</a:t>
          </a:r>
          <a:endParaRPr lang="en-IN" sz="1800" kern="1200" dirty="0">
            <a:solidFill>
              <a:schemeClr val="accent4">
                <a:lumMod val="10000"/>
              </a:schemeClr>
            </a:solidFill>
          </a:endParaRP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 smtClean="0">
              <a:solidFill>
                <a:schemeClr val="accent4">
                  <a:lumMod val="10000"/>
                </a:schemeClr>
              </a:solidFill>
            </a:rPr>
            <a:t>2. Discuss appropriate data collection procedure: sampling methods, survey types,   tools required</a:t>
          </a:r>
          <a:endParaRPr lang="en-IN" sz="1800" kern="1200" dirty="0">
            <a:solidFill>
              <a:schemeClr val="accent4">
                <a:lumMod val="10000"/>
              </a:schemeClr>
            </a:solidFill>
          </a:endParaRP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 smtClean="0">
              <a:solidFill>
                <a:schemeClr val="accent4">
                  <a:lumMod val="10000"/>
                </a:schemeClr>
              </a:solidFill>
            </a:rPr>
            <a:t>3. Discuss data aggregation</a:t>
          </a:r>
          <a:endParaRPr lang="en-IN" sz="1800" kern="1200" dirty="0">
            <a:solidFill>
              <a:schemeClr val="accent4">
                <a:lumMod val="10000"/>
              </a:schemeClr>
            </a:solidFill>
          </a:endParaRP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800" kern="1200" dirty="0">
            <a:solidFill>
              <a:schemeClr val="accent4">
                <a:lumMod val="10000"/>
              </a:schemeClr>
            </a:solidFill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600" kern="1200" dirty="0">
            <a:solidFill>
              <a:schemeClr val="accent4">
                <a:lumMod val="10000"/>
              </a:schemeClr>
            </a:solidFill>
          </a:endParaRPr>
        </a:p>
      </dsp:txBody>
      <dsp:txXfrm>
        <a:off x="1976346" y="969308"/>
        <a:ext cx="2071781" cy="3629563"/>
      </dsp:txXfrm>
    </dsp:sp>
    <dsp:sp modelId="{57DCF0E9-8579-4EAC-B0B7-E851893B2D6C}">
      <dsp:nvSpPr>
        <dsp:cNvPr id="0" name=""/>
        <dsp:cNvSpPr/>
      </dsp:nvSpPr>
      <dsp:spPr>
        <a:xfrm>
          <a:off x="3857199" y="503294"/>
          <a:ext cx="4335961" cy="1084062"/>
        </a:xfrm>
        <a:prstGeom prst="rightArrow">
          <a:avLst>
            <a:gd name="adj1" fmla="val 50000"/>
            <a:gd name="adj2" fmla="val 50000"/>
          </a:avLst>
        </a:prstGeom>
        <a:solidFill>
          <a:schemeClr val="accent5">
            <a:hueOff val="-6601713"/>
            <a:satOff val="26881"/>
            <a:lumOff val="-640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254000" bIns="186855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200" b="1" kern="1200" dirty="0" smtClean="0"/>
            <a:t>Step 3: Who</a:t>
          </a:r>
          <a:endParaRPr lang="en-IN" sz="2200" b="1" kern="1200" dirty="0"/>
        </a:p>
      </dsp:txBody>
      <dsp:txXfrm>
        <a:off x="3857199" y="774310"/>
        <a:ext cx="4064946" cy="542031"/>
      </dsp:txXfrm>
    </dsp:sp>
    <dsp:sp modelId="{F09998C9-D556-47EC-BCF6-788F11AAE808}">
      <dsp:nvSpPr>
        <dsp:cNvPr id="0" name=""/>
        <dsp:cNvSpPr/>
      </dsp:nvSpPr>
      <dsp:spPr>
        <a:xfrm>
          <a:off x="4140746" y="1430513"/>
          <a:ext cx="1543423" cy="31603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6601713"/>
              <a:satOff val="26881"/>
              <a:lumOff val="-640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accent4">
                  <a:lumMod val="10000"/>
                </a:schemeClr>
              </a:solidFill>
            </a:rPr>
            <a:t>Responsibility: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rPr>
            <a:t>1. Lead person</a:t>
          </a:r>
          <a:endParaRPr lang="en-IN" sz="1800" kern="1200" dirty="0">
            <a:solidFill>
              <a:schemeClr val="accent4">
                <a:lumMod val="10000"/>
              </a:schemeClr>
            </a:solidFill>
          </a:endParaRP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rPr>
            <a:t>2. Developing team: identification of skill sets within the team</a:t>
          </a:r>
          <a:endParaRPr lang="en-US" sz="1800" kern="1200" dirty="0">
            <a:solidFill>
              <a:schemeClr val="accent4">
                <a:lumMod val="10000"/>
              </a:schemeClr>
            </a:solidFill>
            <a:latin typeface="Tw Cen MT" panose="020B0602020104020603" pitchFamily="34" charset="0"/>
          </a:endParaRP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rPr>
            <a:t>3. External resources if required</a:t>
          </a:r>
          <a:endParaRPr lang="en-US" sz="1800" kern="1200" dirty="0">
            <a:solidFill>
              <a:schemeClr val="accent4">
                <a:lumMod val="10000"/>
              </a:schemeClr>
            </a:solidFill>
            <a:latin typeface="Tw Cen MT" panose="020B0602020104020603" pitchFamily="34" charset="0"/>
          </a:endParaRP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rPr>
            <a:t>4. Task and roles</a:t>
          </a:r>
          <a:endParaRPr lang="en-US" sz="1800" kern="1200" dirty="0">
            <a:solidFill>
              <a:schemeClr val="accent4">
                <a:lumMod val="10000"/>
              </a:schemeClr>
            </a:solidFill>
            <a:latin typeface="Tw Cen MT" panose="020B0602020104020603" pitchFamily="34" charset="0"/>
          </a:endParaRPr>
        </a:p>
      </dsp:txBody>
      <dsp:txXfrm>
        <a:off x="4140746" y="1430513"/>
        <a:ext cx="1543423" cy="3160363"/>
      </dsp:txXfrm>
    </dsp:sp>
    <dsp:sp modelId="{70C60132-63D2-410B-90B9-9A95DA82B46C}">
      <dsp:nvSpPr>
        <dsp:cNvPr id="0" name=""/>
        <dsp:cNvSpPr/>
      </dsp:nvSpPr>
      <dsp:spPr>
        <a:xfrm>
          <a:off x="5645156" y="817634"/>
          <a:ext cx="2528630" cy="1177037"/>
        </a:xfrm>
        <a:prstGeom prst="rightArrow">
          <a:avLst>
            <a:gd name="adj1" fmla="val 50000"/>
            <a:gd name="adj2" fmla="val 50000"/>
          </a:avLst>
        </a:prstGeom>
        <a:solidFill>
          <a:schemeClr val="accent5">
            <a:hueOff val="-9902570"/>
            <a:satOff val="40322"/>
            <a:lumOff val="-960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254000" bIns="186855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Step 4: When</a:t>
          </a:r>
        </a:p>
      </dsp:txBody>
      <dsp:txXfrm>
        <a:off x="5645156" y="1111893"/>
        <a:ext cx="2234371" cy="588519"/>
      </dsp:txXfrm>
    </dsp:sp>
    <dsp:sp modelId="{F7B560DE-BDBB-45CB-B3D0-FE7019AE99BE}">
      <dsp:nvSpPr>
        <dsp:cNvPr id="0" name=""/>
        <dsp:cNvSpPr/>
      </dsp:nvSpPr>
      <dsp:spPr>
        <a:xfrm>
          <a:off x="5662884" y="1790559"/>
          <a:ext cx="1880543" cy="27471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9902570"/>
              <a:satOff val="40322"/>
              <a:lumOff val="-96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accent4">
                  <a:lumMod val="10000"/>
                </a:schemeClr>
              </a:solidFill>
            </a:rPr>
            <a:t>1. Activity plans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 smtClean="0">
            <a:solidFill>
              <a:schemeClr val="accent4">
                <a:lumMod val="10000"/>
              </a:schemeClr>
            </a:solidFill>
          </a:endParaRP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accent4">
                  <a:lumMod val="10000"/>
                </a:schemeClr>
              </a:solidFill>
            </a:rPr>
            <a:t>2. Time Line</a:t>
          </a:r>
          <a:endParaRPr lang="en-US" sz="1800" kern="1200" dirty="0">
            <a:solidFill>
              <a:schemeClr val="accent4">
                <a:lumMod val="10000"/>
              </a:schemeClr>
            </a:solidFill>
          </a:endParaRP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>
            <a:solidFill>
              <a:schemeClr val="accent4">
                <a:lumMod val="10000"/>
              </a:schemeClr>
            </a:solidFill>
          </a:endParaRP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accent4">
                  <a:lumMod val="10000"/>
                </a:schemeClr>
              </a:solidFill>
            </a:rPr>
            <a:t>3. Reporting</a:t>
          </a:r>
          <a:endParaRPr lang="en-US" sz="1800" kern="1200" dirty="0">
            <a:solidFill>
              <a:schemeClr val="accent4">
                <a:lumMod val="10000"/>
              </a:schemeClr>
            </a:solidFill>
          </a:endParaRPr>
        </a:p>
      </dsp:txBody>
      <dsp:txXfrm>
        <a:off x="5662884" y="1790559"/>
        <a:ext cx="1880543" cy="27471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FD1961-4839-4CEC-B4ED-3AD1F7764900}" type="datetimeFigureOut">
              <a:rPr lang="en-IN" smtClean="0"/>
              <a:pPr/>
              <a:t>07-03-2019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8CC3E5-140C-4F59-B761-81A9CB31C91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12434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E36BE6-9267-4663-AA86-8D45AC066FED}" type="datetimeFigureOut">
              <a:rPr lang="en-IN" smtClean="0"/>
              <a:pPr/>
              <a:t>07-03-2019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B562D-F96D-492C-A6F1-AED6E91556E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1765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fld id="{B3FD0D4E-ECED-4728-AEE5-B37F25B03477}" type="slidenum">
              <a:rPr lang="en-US" altLang="en-US" smtClean="0">
                <a:solidFill>
                  <a:srgbClr val="000000"/>
                </a:solidFill>
                <a:latin typeface="Calibri" pitchFamily="34" charset="0"/>
              </a:rPr>
              <a:pPr/>
              <a:t>6</a:t>
            </a:fld>
            <a:endParaRPr lang="en-US" altLang="en-US" smtClean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566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 smtClean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fld id="{54D9BCD8-A6B7-4D9C-B9A8-60AF640DFB1F}" type="slidenum">
              <a:rPr lang="en-US" altLang="en-US" smtClean="0">
                <a:solidFill>
                  <a:srgbClr val="000000"/>
                </a:solidFill>
                <a:latin typeface="Calibri" pitchFamily="34" charset="0"/>
              </a:rPr>
              <a:pPr/>
              <a:t>7</a:t>
            </a:fld>
            <a:endParaRPr lang="en-US" altLang="en-US" smtClean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945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3B562D-F96D-492C-A6F1-AED6E91556E5}" type="slidenum">
              <a:rPr lang="en-IN" smtClean="0"/>
              <a:pPr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5019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7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wmf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wmf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 color.w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5536137"/>
            <a:ext cx="9144000" cy="1321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l">
              <a:defRPr sz="4200" b="1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3789040"/>
            <a:ext cx="6400800" cy="1752600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7209E-24DF-46AC-AFA6-FD4607B7C4E5}" type="datetimeFigureOut">
              <a:rPr lang="en-IN" smtClean="0"/>
              <a:pPr/>
              <a:t>07-03-2019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3D44D-391F-4A71-8EF5-2B15C9E964EE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7" name="Picture 6" descr="csisa logo.wmf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23528" y="260648"/>
            <a:ext cx="1074420" cy="1008583"/>
          </a:xfrm>
          <a:prstGeom prst="rect">
            <a:avLst/>
          </a:prstGeom>
        </p:spPr>
      </p:pic>
      <p:pic>
        <p:nvPicPr>
          <p:cNvPr id="10" name="Picture 9" descr="donor logo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566252" y="594775"/>
            <a:ext cx="2093980" cy="274321"/>
          </a:xfrm>
          <a:prstGeom prst="rect">
            <a:avLst/>
          </a:prstGeom>
        </p:spPr>
      </p:pic>
      <p:pic>
        <p:nvPicPr>
          <p:cNvPr id="11" name="Picture 10" descr="parnter logo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6948264" y="594775"/>
            <a:ext cx="1822708" cy="313945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0" y="3429000"/>
            <a:ext cx="5652120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5652120" y="3429000"/>
            <a:ext cx="349188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ubtitle 2"/>
          <p:cNvSpPr txBox="1">
            <a:spLocks/>
          </p:cNvSpPr>
          <p:nvPr userDrawn="1"/>
        </p:nvSpPr>
        <p:spPr>
          <a:xfrm>
            <a:off x="4788024" y="332656"/>
            <a:ext cx="1728192" cy="216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Donors</a:t>
            </a:r>
            <a:endParaRPr kumimoji="0" lang="en-IN" sz="800" b="0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Subtitle 2"/>
          <p:cNvSpPr txBox="1">
            <a:spLocks/>
          </p:cNvSpPr>
          <p:nvPr userDrawn="1"/>
        </p:nvSpPr>
        <p:spPr>
          <a:xfrm>
            <a:off x="6948264" y="260648"/>
            <a:ext cx="1800200" cy="216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Implementing Partners</a:t>
            </a:r>
            <a:endParaRPr kumimoji="0" lang="en-IN" sz="800" b="0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7209E-24DF-46AC-AFA6-FD4607B7C4E5}" type="datetimeFigureOut">
              <a:rPr lang="en-IN" smtClean="0"/>
              <a:pPr/>
              <a:t>07-03-2019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3D44D-391F-4A71-8EF5-2B15C9E964E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7209E-24DF-46AC-AFA6-FD4607B7C4E5}" type="datetimeFigureOut">
              <a:rPr lang="en-IN" smtClean="0"/>
              <a:pPr/>
              <a:t>07-03-2019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3D44D-391F-4A71-8EF5-2B15C9E964E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7209E-24DF-46AC-AFA6-FD4607B7C4E5}" type="datetimeFigureOut">
              <a:rPr lang="en-IN" smtClean="0"/>
              <a:pPr/>
              <a:t>07-03-2019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3D44D-391F-4A71-8EF5-2B15C9E964E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7209E-24DF-46AC-AFA6-FD4607B7C4E5}" type="datetimeFigureOut">
              <a:rPr lang="en-IN" smtClean="0"/>
              <a:pPr/>
              <a:t>07-03-2019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3D44D-391F-4A71-8EF5-2B15C9E964E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7209E-24DF-46AC-AFA6-FD4607B7C4E5}" type="datetimeFigureOut">
              <a:rPr lang="en-IN" smtClean="0"/>
              <a:pPr/>
              <a:t>07-03-2019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3D44D-391F-4A71-8EF5-2B15C9E964E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ank you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2276872"/>
            <a:ext cx="9144000" cy="4581128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4">
                    <a:lumMod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7209E-24DF-46AC-AFA6-FD4607B7C4E5}" type="datetimeFigureOut">
              <a:rPr lang="en-IN" smtClean="0"/>
              <a:pPr/>
              <a:t>07-03-2019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3D44D-391F-4A71-8EF5-2B15C9E964EE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1331640" y="1124744"/>
            <a:ext cx="7149480" cy="1008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8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Thank you!</a:t>
            </a:r>
            <a:endParaRPr kumimoji="0" lang="en-IN" sz="3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1" name="Picture 10" descr="csisa logo.w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23528" y="260648"/>
            <a:ext cx="1074420" cy="1008583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0" y="2132856"/>
            <a:ext cx="5652120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5652120" y="2132856"/>
            <a:ext cx="349188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43608" y="5517232"/>
            <a:ext cx="5486400" cy="566738"/>
          </a:xfrm>
        </p:spPr>
        <p:txBody>
          <a:bodyPr anchor="b">
            <a:noAutofit/>
          </a:bodyPr>
          <a:lstStyle>
            <a:lvl1pPr algn="l">
              <a:defRPr sz="32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Website URL</a:t>
            </a:r>
            <a:endParaRPr lang="en-IN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7209E-24DF-46AC-AFA6-FD4607B7C4E5}" type="datetimeFigureOut">
              <a:rPr lang="en-IN" smtClean="0"/>
              <a:pPr/>
              <a:t>07-03-2019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3D44D-391F-4A71-8EF5-2B15C9E964EE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971600" y="1124744"/>
            <a:ext cx="7149480" cy="1008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8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Thank you!</a:t>
            </a:r>
            <a:endParaRPr kumimoji="0" lang="en-IN" sz="3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 descr="csisa logo.w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995936" y="2996952"/>
            <a:ext cx="1074420" cy="1008583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0" y="2132856"/>
            <a:ext cx="5652120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5652120" y="2132856"/>
            <a:ext cx="349188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79712" y="4365104"/>
            <a:ext cx="5486400" cy="566738"/>
          </a:xfrm>
        </p:spPr>
        <p:txBody>
          <a:bodyPr anchor="b">
            <a:noAutofit/>
          </a:bodyPr>
          <a:lstStyle>
            <a:lvl1pPr algn="ctr">
              <a:defRPr sz="3200" b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Website URL</a:t>
            </a:r>
            <a:endParaRPr lang="en-IN" dirty="0"/>
          </a:p>
        </p:txBody>
      </p:sp>
      <p:pic>
        <p:nvPicPr>
          <p:cNvPr id="13" name="Picture 12" descr="graphic inside.wmf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5536137"/>
            <a:ext cx="9144000" cy="13218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raphic 2 line.w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861048"/>
            <a:ext cx="9144000" cy="26437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03648" y="2564904"/>
            <a:ext cx="6696744" cy="648072"/>
          </a:xfrm>
        </p:spPr>
        <p:txBody>
          <a:bodyPr anchor="b">
            <a:noAutofit/>
          </a:bodyPr>
          <a:lstStyle>
            <a:lvl1pPr algn="l">
              <a:defRPr sz="4200" b="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website URL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7209E-24DF-46AC-AFA6-FD4607B7C4E5}" type="datetimeFigureOut">
              <a:rPr lang="en-IN" smtClean="0"/>
              <a:pPr/>
              <a:t>07-03-2019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3D44D-391F-4A71-8EF5-2B15C9E964EE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331640" y="1124744"/>
            <a:ext cx="7149480" cy="1008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8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Thank you!</a:t>
            </a:r>
            <a:endParaRPr kumimoji="0" lang="en-IN" sz="3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 descr="csisa logo.wmf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23528" y="260648"/>
            <a:ext cx="1074420" cy="1008583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0" y="2132856"/>
            <a:ext cx="5652120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5652120" y="2132856"/>
            <a:ext cx="349188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 color.w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5536137"/>
            <a:ext cx="9144000" cy="1321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l">
              <a:defRPr sz="4200" b="1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3789040"/>
            <a:ext cx="6400800" cy="1752600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7209E-24DF-46AC-AFA6-FD4607B7C4E5}" type="datetimeFigureOut">
              <a:rPr lang="en-IN" smtClean="0"/>
              <a:pPr/>
              <a:t>07-03-2019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3D44D-391F-4A71-8EF5-2B15C9E964EE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7" name="Picture 6" descr="csisa logo.wmf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23528" y="260648"/>
            <a:ext cx="1074420" cy="1008583"/>
          </a:xfrm>
          <a:prstGeom prst="rect">
            <a:avLst/>
          </a:prstGeom>
        </p:spPr>
      </p:pic>
      <p:pic>
        <p:nvPicPr>
          <p:cNvPr id="10" name="Picture 9" descr="donor logo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566252" y="594775"/>
            <a:ext cx="2093980" cy="274321"/>
          </a:xfrm>
          <a:prstGeom prst="rect">
            <a:avLst/>
          </a:prstGeom>
        </p:spPr>
      </p:pic>
      <p:pic>
        <p:nvPicPr>
          <p:cNvPr id="11" name="Picture 10" descr="parnter logo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6948264" y="594775"/>
            <a:ext cx="1822708" cy="313945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0" y="3429000"/>
            <a:ext cx="5652120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5652120" y="3429000"/>
            <a:ext cx="349188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ubtitle 2"/>
          <p:cNvSpPr txBox="1">
            <a:spLocks/>
          </p:cNvSpPr>
          <p:nvPr userDrawn="1"/>
        </p:nvSpPr>
        <p:spPr>
          <a:xfrm>
            <a:off x="4788024" y="332656"/>
            <a:ext cx="1728192" cy="216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Donors</a:t>
            </a:r>
            <a:endParaRPr kumimoji="0" lang="en-IN" sz="800" b="0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Subtitle 2"/>
          <p:cNvSpPr txBox="1">
            <a:spLocks/>
          </p:cNvSpPr>
          <p:nvPr userDrawn="1"/>
        </p:nvSpPr>
        <p:spPr>
          <a:xfrm>
            <a:off x="6948264" y="260648"/>
            <a:ext cx="1800200" cy="216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Implementing Partners</a:t>
            </a:r>
            <a:endParaRPr kumimoji="0" lang="en-IN" sz="800" b="0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335699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l">
              <a:defRPr sz="4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3789040"/>
            <a:ext cx="6400800" cy="1752600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7209E-24DF-46AC-AFA6-FD4607B7C4E5}" type="datetimeFigureOut">
              <a:rPr lang="en-IN" smtClean="0"/>
              <a:pPr/>
              <a:t>07-03-2019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3D44D-391F-4A71-8EF5-2B15C9E964EE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7" name="Picture 6" descr="csisa logo.w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29276" y="5615153"/>
            <a:ext cx="1074420" cy="1008583"/>
          </a:xfrm>
          <a:prstGeom prst="rect">
            <a:avLst/>
          </a:prstGeom>
        </p:spPr>
      </p:pic>
      <p:pic>
        <p:nvPicPr>
          <p:cNvPr id="10" name="Picture 9" descr="donor logo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72000" y="6283407"/>
            <a:ext cx="2093980" cy="274321"/>
          </a:xfrm>
          <a:prstGeom prst="rect">
            <a:avLst/>
          </a:prstGeom>
        </p:spPr>
      </p:pic>
      <p:pic>
        <p:nvPicPr>
          <p:cNvPr id="11" name="Picture 10" descr="parnter logo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954012" y="6283407"/>
            <a:ext cx="1822708" cy="313945"/>
          </a:xfrm>
          <a:prstGeom prst="rect">
            <a:avLst/>
          </a:prstGeom>
        </p:spPr>
      </p:pic>
      <p:sp>
        <p:nvSpPr>
          <p:cNvPr id="20" name="Subtitle 2"/>
          <p:cNvSpPr txBox="1">
            <a:spLocks/>
          </p:cNvSpPr>
          <p:nvPr userDrawn="1"/>
        </p:nvSpPr>
        <p:spPr>
          <a:xfrm>
            <a:off x="4793772" y="6021288"/>
            <a:ext cx="1728192" cy="216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Donors</a:t>
            </a:r>
            <a:endParaRPr kumimoji="0" lang="en-IN" sz="800" b="0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Subtitle 2"/>
          <p:cNvSpPr txBox="1">
            <a:spLocks/>
          </p:cNvSpPr>
          <p:nvPr userDrawn="1"/>
        </p:nvSpPr>
        <p:spPr>
          <a:xfrm>
            <a:off x="6954012" y="5949280"/>
            <a:ext cx="1800200" cy="216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Implementing Partners</a:t>
            </a:r>
            <a:endParaRPr kumimoji="0" lang="en-IN" sz="800" b="0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6" name="Picture 15" descr="graphic white.wmf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0" y="810993"/>
            <a:ext cx="9144000" cy="1321863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0" y="3429000"/>
            <a:ext cx="5652120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5652120" y="3429000"/>
            <a:ext cx="349188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3501008"/>
            <a:ext cx="9144000" cy="201622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l">
              <a:defRPr sz="42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3645024"/>
            <a:ext cx="6400800" cy="1752600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7209E-24DF-46AC-AFA6-FD4607B7C4E5}" type="datetimeFigureOut">
              <a:rPr lang="en-IN" smtClean="0"/>
              <a:pPr/>
              <a:t>07-03-2019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3D44D-391F-4A71-8EF5-2B15C9E964EE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7" name="Picture 6" descr="csisa logo.w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139952" y="332656"/>
            <a:ext cx="1074420" cy="1008583"/>
          </a:xfrm>
          <a:prstGeom prst="rect">
            <a:avLst/>
          </a:prstGeom>
        </p:spPr>
      </p:pic>
      <p:pic>
        <p:nvPicPr>
          <p:cNvPr id="10" name="Picture 9" descr="donor logo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555776" y="6283407"/>
            <a:ext cx="2093980" cy="274321"/>
          </a:xfrm>
          <a:prstGeom prst="rect">
            <a:avLst/>
          </a:prstGeom>
        </p:spPr>
      </p:pic>
      <p:pic>
        <p:nvPicPr>
          <p:cNvPr id="11" name="Picture 10" descr="parnter logo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937788" y="6283407"/>
            <a:ext cx="1822708" cy="313945"/>
          </a:xfrm>
          <a:prstGeom prst="rect">
            <a:avLst/>
          </a:prstGeom>
        </p:spPr>
      </p:pic>
      <p:sp>
        <p:nvSpPr>
          <p:cNvPr id="20" name="Subtitle 2"/>
          <p:cNvSpPr txBox="1">
            <a:spLocks/>
          </p:cNvSpPr>
          <p:nvPr userDrawn="1"/>
        </p:nvSpPr>
        <p:spPr>
          <a:xfrm>
            <a:off x="2777548" y="6021288"/>
            <a:ext cx="1728192" cy="216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Donors</a:t>
            </a:r>
            <a:endParaRPr kumimoji="0" lang="en-IN" sz="800" b="0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Subtitle 2"/>
          <p:cNvSpPr txBox="1">
            <a:spLocks/>
          </p:cNvSpPr>
          <p:nvPr userDrawn="1"/>
        </p:nvSpPr>
        <p:spPr>
          <a:xfrm>
            <a:off x="4937788" y="5949280"/>
            <a:ext cx="1800200" cy="216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Implementing Partners</a:t>
            </a:r>
            <a:endParaRPr kumimoji="0" lang="en-IN" sz="800" b="0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6" name="Picture 15" descr="graphic white.wmf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0" y="4195369"/>
            <a:ext cx="9144000" cy="1321863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0" y="3429000"/>
            <a:ext cx="5652120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5652120" y="3429000"/>
            <a:ext cx="349188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0" y="3500438"/>
            <a:ext cx="9144000" cy="3357562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l">
              <a:defRPr sz="4200" b="1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7209E-24DF-46AC-AFA6-FD4607B7C4E5}" type="datetimeFigureOut">
              <a:rPr lang="en-IN" smtClean="0"/>
              <a:pPr/>
              <a:t>07-03-2019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3D44D-391F-4A71-8EF5-2B15C9E964EE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7" name="Picture 6" descr="csisa logo.w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23528" y="260648"/>
            <a:ext cx="1074420" cy="1008583"/>
          </a:xfrm>
          <a:prstGeom prst="rect">
            <a:avLst/>
          </a:prstGeom>
        </p:spPr>
      </p:pic>
      <p:pic>
        <p:nvPicPr>
          <p:cNvPr id="10" name="Picture 9" descr="donor logo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66252" y="594775"/>
            <a:ext cx="2093980" cy="274321"/>
          </a:xfrm>
          <a:prstGeom prst="rect">
            <a:avLst/>
          </a:prstGeom>
        </p:spPr>
      </p:pic>
      <p:pic>
        <p:nvPicPr>
          <p:cNvPr id="11" name="Picture 10" descr="parnter logo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948264" y="594775"/>
            <a:ext cx="1822708" cy="313945"/>
          </a:xfrm>
          <a:prstGeom prst="rect">
            <a:avLst/>
          </a:prstGeom>
        </p:spPr>
      </p:pic>
      <p:sp>
        <p:nvSpPr>
          <p:cNvPr id="20" name="Subtitle 2"/>
          <p:cNvSpPr txBox="1">
            <a:spLocks/>
          </p:cNvSpPr>
          <p:nvPr userDrawn="1"/>
        </p:nvSpPr>
        <p:spPr>
          <a:xfrm>
            <a:off x="4788024" y="332656"/>
            <a:ext cx="1728192" cy="216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>
                    <a:lumMod val="1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Donors</a:t>
            </a:r>
            <a:endParaRPr kumimoji="0" lang="en-IN" sz="800" b="0" i="0" u="none" strike="noStrike" kern="1200" cap="none" spc="0" normalizeH="0" baseline="0" noProof="0" dirty="0" smtClean="0">
              <a:ln>
                <a:noFill/>
              </a:ln>
              <a:solidFill>
                <a:schemeClr val="accent4">
                  <a:lumMod val="1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Subtitle 2"/>
          <p:cNvSpPr txBox="1">
            <a:spLocks/>
          </p:cNvSpPr>
          <p:nvPr userDrawn="1"/>
        </p:nvSpPr>
        <p:spPr>
          <a:xfrm>
            <a:off x="6948264" y="260648"/>
            <a:ext cx="1800200" cy="216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>
                    <a:lumMod val="1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Implementing Partners</a:t>
            </a:r>
            <a:endParaRPr kumimoji="0" lang="en-IN" sz="800" b="0" i="0" u="none" strike="noStrike" kern="1200" cap="none" spc="0" normalizeH="0" baseline="0" noProof="0" dirty="0" smtClean="0">
              <a:ln>
                <a:noFill/>
              </a:ln>
              <a:solidFill>
                <a:schemeClr val="accent4">
                  <a:lumMod val="1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0" y="3501008"/>
            <a:ext cx="9144000" cy="432048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7584" y="3501008"/>
            <a:ext cx="6400800" cy="576064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 dirty="0"/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0" y="3429000"/>
            <a:ext cx="5652120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5652120" y="3429000"/>
            <a:ext cx="349188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0" y="3500438"/>
            <a:ext cx="2987824" cy="3357562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l">
              <a:defRPr sz="4200" b="1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7209E-24DF-46AC-AFA6-FD4607B7C4E5}" type="datetimeFigureOut">
              <a:rPr lang="en-IN" smtClean="0"/>
              <a:pPr/>
              <a:t>07-03-2019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3D44D-391F-4A71-8EF5-2B15C9E964EE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7" name="Picture 6" descr="csisa logo.w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23528" y="260648"/>
            <a:ext cx="1074420" cy="1008583"/>
          </a:xfrm>
          <a:prstGeom prst="rect">
            <a:avLst/>
          </a:prstGeom>
        </p:spPr>
      </p:pic>
      <p:pic>
        <p:nvPicPr>
          <p:cNvPr id="10" name="Picture 9" descr="donor logo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66252" y="594775"/>
            <a:ext cx="2093980" cy="274321"/>
          </a:xfrm>
          <a:prstGeom prst="rect">
            <a:avLst/>
          </a:prstGeom>
        </p:spPr>
      </p:pic>
      <p:pic>
        <p:nvPicPr>
          <p:cNvPr id="11" name="Picture 10" descr="parnter logo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948264" y="594775"/>
            <a:ext cx="1822708" cy="313945"/>
          </a:xfrm>
          <a:prstGeom prst="rect">
            <a:avLst/>
          </a:prstGeom>
        </p:spPr>
      </p:pic>
      <p:sp>
        <p:nvSpPr>
          <p:cNvPr id="20" name="Subtitle 2"/>
          <p:cNvSpPr txBox="1">
            <a:spLocks/>
          </p:cNvSpPr>
          <p:nvPr userDrawn="1"/>
        </p:nvSpPr>
        <p:spPr>
          <a:xfrm>
            <a:off x="4788024" y="332656"/>
            <a:ext cx="1728192" cy="216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>
                    <a:lumMod val="1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Donors</a:t>
            </a:r>
            <a:endParaRPr kumimoji="0" lang="en-IN" sz="800" b="0" i="0" u="none" strike="noStrike" kern="1200" cap="none" spc="0" normalizeH="0" baseline="0" noProof="0" dirty="0" smtClean="0">
              <a:ln>
                <a:noFill/>
              </a:ln>
              <a:solidFill>
                <a:schemeClr val="accent4">
                  <a:lumMod val="1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Subtitle 2"/>
          <p:cNvSpPr txBox="1">
            <a:spLocks/>
          </p:cNvSpPr>
          <p:nvPr userDrawn="1"/>
        </p:nvSpPr>
        <p:spPr>
          <a:xfrm>
            <a:off x="6948264" y="260648"/>
            <a:ext cx="1800200" cy="216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>
                    <a:lumMod val="1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Implementing Partners</a:t>
            </a:r>
            <a:endParaRPr kumimoji="0" lang="en-IN" sz="800" b="0" i="0" u="none" strike="noStrike" kern="1200" cap="none" spc="0" normalizeH="0" baseline="0" noProof="0" dirty="0" smtClean="0">
              <a:ln>
                <a:noFill/>
              </a:ln>
              <a:solidFill>
                <a:schemeClr val="accent4">
                  <a:lumMod val="1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0" y="3501008"/>
            <a:ext cx="9144000" cy="432048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7584" y="3501008"/>
            <a:ext cx="6400800" cy="576064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 dirty="0"/>
          </a:p>
        </p:txBody>
      </p:sp>
      <p:sp>
        <p:nvSpPr>
          <p:cNvPr id="16" name="Picture Placeholder 22"/>
          <p:cNvSpPr>
            <a:spLocks noGrp="1"/>
          </p:cNvSpPr>
          <p:nvPr>
            <p:ph type="pic" sz="quarter" idx="14"/>
          </p:nvPr>
        </p:nvSpPr>
        <p:spPr>
          <a:xfrm>
            <a:off x="2987824" y="3500438"/>
            <a:ext cx="3312368" cy="3357562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IN"/>
          </a:p>
        </p:txBody>
      </p:sp>
      <p:sp>
        <p:nvSpPr>
          <p:cNvPr id="19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6300192" y="3500438"/>
            <a:ext cx="2843808" cy="3357562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IN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0" y="3429000"/>
            <a:ext cx="5652120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5652120" y="3429000"/>
            <a:ext cx="349188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 inside.w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5536137"/>
            <a:ext cx="9144000" cy="1321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712" y="404664"/>
            <a:ext cx="6968952" cy="1143000"/>
          </a:xfrm>
        </p:spPr>
        <p:txBody>
          <a:bodyPr>
            <a:normAutofit/>
          </a:bodyPr>
          <a:lstStyle>
            <a:lvl1pPr algn="l">
              <a:defRPr sz="3800" b="1"/>
            </a:lvl1pPr>
          </a:lstStyle>
          <a:p>
            <a:r>
              <a:rPr lang="en-US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9368" y="1739949"/>
            <a:ext cx="7139136" cy="2985195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4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accent4">
                    <a:lumMod val="50000"/>
                  </a:schemeClr>
                </a:solidFill>
              </a:defRPr>
            </a:lvl2pPr>
            <a:lvl3pPr>
              <a:defRPr sz="2000">
                <a:solidFill>
                  <a:schemeClr val="accent4">
                    <a:lumMod val="50000"/>
                  </a:schemeClr>
                </a:solidFill>
              </a:defRPr>
            </a:lvl3pPr>
            <a:lvl4pPr>
              <a:defRPr sz="2000">
                <a:solidFill>
                  <a:schemeClr val="accent4">
                    <a:lumMod val="50000"/>
                  </a:schemeClr>
                </a:solidFill>
              </a:defRPr>
            </a:lvl4pPr>
            <a:lvl5pPr>
              <a:defRPr sz="2000">
                <a:solidFill>
                  <a:schemeClr val="accent4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7209E-24DF-46AC-AFA6-FD4607B7C4E5}" type="datetimeFigureOut">
              <a:rPr lang="en-IN" smtClean="0"/>
              <a:pPr/>
              <a:t>07-03-2019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3D44D-391F-4A71-8EF5-2B15C9E964EE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9" name="Picture 8" descr="csisa logo.wmf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23528" y="260648"/>
            <a:ext cx="1074420" cy="1008583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0" y="1484784"/>
            <a:ext cx="5652120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5652120" y="1484784"/>
            <a:ext cx="349188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556792"/>
            <a:ext cx="4572000" cy="39604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2816"/>
            <a:ext cx="4038600" cy="2808312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4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accent4">
                    <a:lumMod val="50000"/>
                  </a:schemeClr>
                </a:solidFill>
              </a:defRPr>
            </a:lvl2pPr>
            <a:lvl3pPr>
              <a:defRPr sz="2000">
                <a:solidFill>
                  <a:schemeClr val="accent4">
                    <a:lumMod val="50000"/>
                  </a:schemeClr>
                </a:solidFill>
              </a:defRPr>
            </a:lvl3pPr>
            <a:lvl4pPr>
              <a:defRPr sz="2000">
                <a:solidFill>
                  <a:schemeClr val="accent4">
                    <a:lumMod val="50000"/>
                  </a:schemeClr>
                </a:solidFill>
              </a:defRPr>
            </a:lvl4pPr>
            <a:lvl5pPr>
              <a:defRPr sz="2000">
                <a:solidFill>
                  <a:schemeClr val="accent4">
                    <a:lumMod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7209E-24DF-46AC-AFA6-FD4607B7C4E5}" type="datetimeFigureOut">
              <a:rPr lang="en-IN" smtClean="0"/>
              <a:pPr/>
              <a:t>07-03-2019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3D44D-391F-4A71-8EF5-2B15C9E964EE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959024" y="404664"/>
            <a:ext cx="7149480" cy="1143000"/>
          </a:xfrm>
        </p:spPr>
        <p:txBody>
          <a:bodyPr>
            <a:normAutofit/>
          </a:bodyPr>
          <a:lstStyle>
            <a:lvl1pPr algn="l">
              <a:defRPr sz="3800" b="1"/>
            </a:lvl1pPr>
          </a:lstStyle>
          <a:p>
            <a:r>
              <a:rPr lang="en-US" smtClean="0"/>
              <a:t>Click to edit Master title style</a:t>
            </a:r>
            <a:endParaRPr lang="en-IN" dirty="0"/>
          </a:p>
        </p:txBody>
      </p:sp>
      <p:pic>
        <p:nvPicPr>
          <p:cNvPr id="9" name="Picture 8" descr="csisa logo.w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23528" y="260648"/>
            <a:ext cx="1074420" cy="1008583"/>
          </a:xfrm>
          <a:prstGeom prst="rect">
            <a:avLst/>
          </a:prstGeom>
        </p:spPr>
      </p:pic>
      <p:pic>
        <p:nvPicPr>
          <p:cNvPr id="12" name="Picture 11" descr="graphic inside.wmf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5536137"/>
            <a:ext cx="9144000" cy="1321863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0" y="1484784"/>
            <a:ext cx="5652120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5652120" y="1484784"/>
            <a:ext cx="349188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4643438" y="1556966"/>
            <a:ext cx="4500562" cy="388825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9552" y="1988840"/>
            <a:ext cx="7776864" cy="3951288"/>
          </a:xfrm>
        </p:spPr>
        <p:txBody>
          <a:bodyPr/>
          <a:lstStyle>
            <a:lvl1pPr>
              <a:defRPr sz="2400">
                <a:solidFill>
                  <a:schemeClr val="accent4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accent4">
                    <a:lumMod val="50000"/>
                  </a:schemeClr>
                </a:solidFill>
              </a:defRPr>
            </a:lvl2pPr>
            <a:lvl3pPr>
              <a:defRPr sz="1800">
                <a:solidFill>
                  <a:schemeClr val="accent4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accent4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accent4">
                    <a:lumMod val="50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7209E-24DF-46AC-AFA6-FD4607B7C4E5}" type="datetimeFigureOut">
              <a:rPr lang="en-IN" smtClean="0"/>
              <a:pPr/>
              <a:t>07-03-2019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3D44D-391F-4A71-8EF5-2B15C9E964EE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959024" y="413792"/>
            <a:ext cx="7149480" cy="1143000"/>
          </a:xfrm>
        </p:spPr>
        <p:txBody>
          <a:bodyPr>
            <a:normAutofit/>
          </a:bodyPr>
          <a:lstStyle>
            <a:lvl1pPr algn="l">
              <a:defRPr sz="3800" b="1"/>
            </a:lvl1pPr>
          </a:lstStyle>
          <a:p>
            <a:r>
              <a:rPr lang="en-US" smtClean="0"/>
              <a:t>Click to edit Master title style</a:t>
            </a:r>
            <a:endParaRPr lang="en-IN" dirty="0"/>
          </a:p>
        </p:txBody>
      </p:sp>
      <p:pic>
        <p:nvPicPr>
          <p:cNvPr id="11" name="Picture 10" descr="csisa logo.w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23528" y="260648"/>
            <a:ext cx="1074420" cy="1008583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0" y="1484784"/>
            <a:ext cx="5652120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5652120" y="1484784"/>
            <a:ext cx="349188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graphic inside.wmf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5536137"/>
            <a:ext cx="9144000" cy="1321863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85000"/>
              </a:schemeClr>
            </a:gs>
            <a:gs pos="50000">
              <a:schemeClr val="accent1">
                <a:tint val="44500"/>
                <a:satMod val="160000"/>
                <a:alpha val="2000"/>
              </a:schemeClr>
            </a:gs>
            <a:gs pos="100000">
              <a:schemeClr val="accent1">
                <a:tint val="23500"/>
                <a:satMod val="160000"/>
                <a:alpha val="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7209E-24DF-46AC-AFA6-FD4607B7C4E5}" type="datetimeFigureOut">
              <a:rPr lang="en-IN" smtClean="0"/>
              <a:pPr/>
              <a:t>07-03-2019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C3D44D-391F-4A71-8EF5-2B15C9E964EE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7" r:id="rId2"/>
    <p:sldLayoutId id="2147483660" r:id="rId3"/>
    <p:sldLayoutId id="2147483663" r:id="rId4"/>
    <p:sldLayoutId id="2147483661" r:id="rId5"/>
    <p:sldLayoutId id="2147483662" r:id="rId6"/>
    <p:sldLayoutId id="2147483650" r:id="rId7"/>
    <p:sldLayoutId id="2147483652" r:id="rId8"/>
    <p:sldLayoutId id="2147483664" r:id="rId9"/>
    <p:sldLayoutId id="2147483651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65" r:id="rId16"/>
    <p:sldLayoutId id="2147483666" r:id="rId1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mailto:a.ajay@cigar.org" TargetMode="External"/><Relationship Id="rId2" Type="http://schemas.openxmlformats.org/officeDocument/2006/relationships/hyperlink" Target="http://www.csisa.org/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mailto:sachin.sharma@cigar.org" TargetMode="External"/><Relationship Id="rId5" Type="http://schemas.openxmlformats.org/officeDocument/2006/relationships/hyperlink" Target="mailto:a.rai@cigar.org" TargetMode="External"/><Relationship Id="rId4" Type="http://schemas.openxmlformats.org/officeDocument/2006/relationships/hyperlink" Target="mailto:a.Samaddar@irri.org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3568" y="3615159"/>
            <a:ext cx="8064896" cy="1470025"/>
          </a:xfrm>
        </p:spPr>
        <p:txBody>
          <a:bodyPr>
            <a:noAutofit/>
          </a:bodyPr>
          <a:lstStyle/>
          <a:p>
            <a:pPr algn="ctr"/>
            <a:r>
              <a:rPr lang="en-IN" sz="4000" u="sng" dirty="0" smtClean="0">
                <a:solidFill>
                  <a:srgbClr val="C00000"/>
                </a:solidFill>
                <a:latin typeface="Tw Cen MT" panose="020B0602020104020603" pitchFamily="34" charset="0"/>
              </a:rPr>
              <a:t>GUIDELINES</a:t>
            </a:r>
            <a:r>
              <a:rPr lang="en-IN" sz="4000" dirty="0" smtClean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/>
            </a:r>
            <a:br>
              <a:rPr lang="en-IN" sz="4000" dirty="0" smtClean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</a:br>
            <a:r>
              <a:rPr lang="en-IN" sz="4000" dirty="0" smtClean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>Production Practice Survey </a:t>
            </a:r>
            <a:endParaRPr lang="en-IN" sz="3600" cap="small" dirty="0">
              <a:solidFill>
                <a:schemeClr val="accent6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57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404664"/>
            <a:ext cx="7401000" cy="1143000"/>
          </a:xfrm>
        </p:spPr>
        <p:txBody>
          <a:bodyPr>
            <a:normAutofit fontScale="90000"/>
          </a:bodyPr>
          <a:lstStyle/>
          <a:p>
            <a:r>
              <a:rPr lang="en-IN" b="0" dirty="0">
                <a:solidFill>
                  <a:srgbClr val="C00000"/>
                </a:solidFill>
                <a:latin typeface="Tw Cen MT" panose="020B0602020104020603" pitchFamily="34" charset="0"/>
              </a:rPr>
              <a:t>Understanding the </a:t>
            </a:r>
            <a:r>
              <a:rPr lang="en-IN" b="0" dirty="0" smtClean="0">
                <a:solidFill>
                  <a:srgbClr val="C00000"/>
                </a:solidFill>
                <a:latin typeface="Tw Cen MT" panose="020B0602020104020603" pitchFamily="34" charset="0"/>
              </a:rPr>
              <a:t>spread</a:t>
            </a:r>
            <a:r>
              <a:rPr lang="en-IN" dirty="0" smtClean="0">
                <a:solidFill>
                  <a:srgbClr val="C00000"/>
                </a:solidFill>
                <a:latin typeface="Tw Cen MT" panose="020B0602020104020603" pitchFamily="34" charset="0"/>
              </a:rPr>
              <a:t>: Do we Know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700808"/>
            <a:ext cx="8856984" cy="4032448"/>
          </a:xfrm>
        </p:spPr>
        <p:txBody>
          <a:bodyPr>
            <a:normAutofit/>
          </a:bodyPr>
          <a:lstStyle/>
          <a:p>
            <a:pPr lvl="1"/>
            <a:r>
              <a:rPr lang="en-IN" sz="3200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What is the </a:t>
            </a:r>
            <a:r>
              <a:rPr lang="en-IN" sz="3200" b="1" dirty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spread of technologies we are working </a:t>
            </a:r>
            <a:r>
              <a:rPr lang="en-IN" sz="3200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with</a:t>
            </a:r>
          </a:p>
          <a:p>
            <a:pPr lvl="1"/>
            <a:r>
              <a:rPr lang="en-IN" sz="3200" b="1" dirty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What is the level of adoption</a:t>
            </a:r>
          </a:p>
          <a:p>
            <a:pPr lvl="1"/>
            <a:r>
              <a:rPr lang="en-IN" sz="3200" b="1" dirty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What is the growth trend</a:t>
            </a:r>
          </a:p>
          <a:p>
            <a:pPr lvl="1"/>
            <a:r>
              <a:rPr lang="en-IN" sz="3200" b="1" dirty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Who is using the technology</a:t>
            </a:r>
          </a:p>
          <a:p>
            <a:pPr lvl="1"/>
            <a:r>
              <a:rPr lang="en-IN" sz="3200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Where it has spread/not spread</a:t>
            </a:r>
            <a:endParaRPr lang="en-IN" sz="3200" b="1" dirty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  <a:p>
            <a:pPr marL="457200" lvl="1" indent="0">
              <a:buNone/>
            </a:pPr>
            <a:endParaRPr lang="en-IN" sz="2200" b="1" dirty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  <a:p>
            <a:pPr marL="742950" lvl="2" indent="-342900"/>
            <a:endParaRPr lang="en-IN" sz="2200" b="1" dirty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333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404664"/>
            <a:ext cx="7401000" cy="1143000"/>
          </a:xfrm>
        </p:spPr>
        <p:txBody>
          <a:bodyPr>
            <a:normAutofit fontScale="90000"/>
          </a:bodyPr>
          <a:lstStyle/>
          <a:p>
            <a:r>
              <a:rPr lang="en-IN" b="0" dirty="0">
                <a:solidFill>
                  <a:srgbClr val="C00000"/>
                </a:solidFill>
                <a:latin typeface="Tw Cen MT" panose="020B0602020104020603" pitchFamily="34" charset="0"/>
              </a:rPr>
              <a:t>Understanding the spread</a:t>
            </a:r>
            <a:r>
              <a:rPr lang="en-IN" dirty="0">
                <a:solidFill>
                  <a:srgbClr val="C00000"/>
                </a:solidFill>
                <a:latin typeface="Tw Cen MT" panose="020B0602020104020603" pitchFamily="34" charset="0"/>
              </a:rPr>
              <a:t>: </a:t>
            </a:r>
            <a:r>
              <a:rPr lang="en-IN" dirty="0" smtClean="0">
                <a:solidFill>
                  <a:srgbClr val="C00000"/>
                </a:solidFill>
                <a:latin typeface="Tw Cen MT" panose="020B0602020104020603" pitchFamily="34" charset="0"/>
              </a:rPr>
              <a:t>Why do we need to </a:t>
            </a:r>
            <a:r>
              <a:rPr lang="en-IN" dirty="0">
                <a:solidFill>
                  <a:srgbClr val="C00000"/>
                </a:solidFill>
                <a:latin typeface="Tw Cen MT" panose="020B0602020104020603" pitchFamily="34" charset="0"/>
              </a:rPr>
              <a:t>Know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80528" y="1739949"/>
            <a:ext cx="9289032" cy="2985195"/>
          </a:xfrm>
        </p:spPr>
        <p:txBody>
          <a:bodyPr>
            <a:noAutofit/>
          </a:bodyPr>
          <a:lstStyle/>
          <a:p>
            <a:pPr marL="742950" lvl="2" indent="-342900"/>
            <a:r>
              <a:rPr lang="en-IN" sz="3200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Pragmatic </a:t>
            </a:r>
            <a:r>
              <a:rPr lang="en-IN" sz="3200" b="1" dirty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data – </a:t>
            </a:r>
            <a:r>
              <a:rPr lang="en-IN" sz="3200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showing real use of technology</a:t>
            </a:r>
            <a:endParaRPr lang="en-IN" sz="3200" b="1" dirty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  <a:p>
            <a:pPr marL="742950" lvl="2" indent="-342900"/>
            <a:r>
              <a:rPr lang="en-IN" sz="3200" b="1" dirty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It gives data based evidence about  technology</a:t>
            </a:r>
          </a:p>
          <a:p>
            <a:pPr marL="1200150" lvl="3" indent="-342900"/>
            <a:r>
              <a:rPr lang="en-IN" sz="3200" b="1" dirty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Internal learning</a:t>
            </a:r>
          </a:p>
          <a:p>
            <a:pPr marL="1200150" lvl="3" indent="-342900"/>
            <a:r>
              <a:rPr lang="en-IN" sz="3200" b="1" dirty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Proper targeting</a:t>
            </a:r>
          </a:p>
          <a:p>
            <a:pPr marL="1200150" lvl="3" indent="-342900"/>
            <a:r>
              <a:rPr lang="en-IN" sz="3200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Sharpening </a:t>
            </a:r>
            <a:r>
              <a:rPr lang="en-IN" sz="3200" b="1" dirty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strategy and planning</a:t>
            </a:r>
          </a:p>
          <a:p>
            <a:pPr marL="1200150" lvl="3" indent="-342900"/>
            <a:r>
              <a:rPr lang="en-IN" sz="3200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External </a:t>
            </a:r>
            <a:r>
              <a:rPr lang="en-IN" sz="3200" b="1" dirty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reporting</a:t>
            </a:r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14938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97768"/>
            <a:ext cx="7488832" cy="1143000"/>
          </a:xfrm>
        </p:spPr>
        <p:txBody>
          <a:bodyPr>
            <a:normAutofit fontScale="90000"/>
          </a:bodyPr>
          <a:lstStyle/>
          <a:p>
            <a:r>
              <a:rPr lang="en-IN" b="0" dirty="0">
                <a:solidFill>
                  <a:srgbClr val="C00000"/>
                </a:solidFill>
                <a:latin typeface="Tw Cen MT" panose="020B0602020104020603" pitchFamily="34" charset="0"/>
              </a:rPr>
              <a:t>Understanding the spread</a:t>
            </a:r>
            <a:r>
              <a:rPr lang="en-IN" dirty="0">
                <a:solidFill>
                  <a:srgbClr val="C00000"/>
                </a:solidFill>
                <a:latin typeface="Tw Cen MT" panose="020B0602020104020603" pitchFamily="34" charset="0"/>
              </a:rPr>
              <a:t>: </a:t>
            </a:r>
            <a:r>
              <a:rPr lang="en-IN" dirty="0" smtClean="0">
                <a:solidFill>
                  <a:srgbClr val="C00000"/>
                </a:solidFill>
                <a:latin typeface="Tw Cen MT" panose="020B0602020104020603" pitchFamily="34" charset="0"/>
              </a:rPr>
              <a:t>Major issues </a:t>
            </a:r>
            <a:endParaRPr lang="en-IN" dirty="0">
              <a:solidFill>
                <a:srgbClr val="C00000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700808"/>
            <a:ext cx="8712968" cy="4824536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r>
              <a:rPr lang="en-IN" sz="3200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How much can we collect?</a:t>
            </a:r>
          </a:p>
          <a:p>
            <a:pPr lvl="1"/>
            <a:r>
              <a:rPr lang="en-IN" sz="3200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Trials, demonstrations</a:t>
            </a:r>
          </a:p>
          <a:p>
            <a:pPr lvl="1"/>
            <a:r>
              <a:rPr lang="en-IN" sz="3200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Training numbers: farmers, types of trainings</a:t>
            </a:r>
          </a:p>
          <a:p>
            <a:pPr lvl="1"/>
            <a:r>
              <a:rPr lang="en-IN" sz="3200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Service providers:  types of services, machines</a:t>
            </a:r>
          </a:p>
          <a:p>
            <a:pPr lvl="1"/>
            <a:r>
              <a:rPr lang="en-IN" sz="3200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 Technology use: No of farmers, Hectares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IN" sz="3200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How </a:t>
            </a:r>
            <a:r>
              <a:rPr lang="en-IN" sz="3200" b="1" dirty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can we quantify the </a:t>
            </a:r>
            <a:r>
              <a:rPr lang="en-IN" sz="3200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benefits?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IN" sz="3200" b="1" dirty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How </a:t>
            </a:r>
            <a:r>
              <a:rPr lang="en-US" sz="3200" b="1" dirty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do we capture the </a:t>
            </a:r>
            <a:r>
              <a:rPr lang="en-US" sz="3200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feedback?</a:t>
            </a:r>
            <a:endParaRPr lang="en-IN" sz="3200" b="1" dirty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  <a:p>
            <a:pPr lvl="1"/>
            <a:endParaRPr lang="en-IN" sz="2400" b="1" dirty="0" smtClean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  <a:p>
            <a:pPr lvl="1"/>
            <a:endParaRPr lang="en-IN" sz="2400" b="1" dirty="0" smtClean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  <a:p>
            <a:pPr lvl="1"/>
            <a:endParaRPr lang="en-IN" sz="2400" b="1" dirty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452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88640"/>
            <a:ext cx="6968952" cy="1143000"/>
          </a:xfrm>
        </p:spPr>
        <p:txBody>
          <a:bodyPr>
            <a:normAutofit/>
          </a:bodyPr>
          <a:lstStyle/>
          <a:p>
            <a:r>
              <a:rPr lang="en-IN" sz="4800" dirty="0">
                <a:solidFill>
                  <a:srgbClr val="C00000"/>
                </a:solidFill>
                <a:latin typeface="Tw Cen MT" panose="020B0602020104020603" pitchFamily="34" charset="0"/>
              </a:rPr>
              <a:t>KVK engagement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700808"/>
            <a:ext cx="8352928" cy="3312368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chemeClr val="accent4">
                    <a:lumMod val="10000"/>
                  </a:schemeClr>
                </a:solidFill>
              </a:rPr>
              <a:t>To generate data-based </a:t>
            </a:r>
            <a:r>
              <a:rPr lang="en-IN" sz="2800" b="1" dirty="0" smtClean="0">
                <a:solidFill>
                  <a:schemeClr val="accent4">
                    <a:lumMod val="10000"/>
                  </a:schemeClr>
                </a:solidFill>
              </a:rPr>
              <a:t>evidence: better </a:t>
            </a:r>
            <a:r>
              <a:rPr lang="en-IN" sz="2800" b="1" dirty="0">
                <a:solidFill>
                  <a:schemeClr val="accent4">
                    <a:lumMod val="10000"/>
                  </a:schemeClr>
                </a:solidFill>
              </a:rPr>
              <a:t>planning &amp; technology targeting</a:t>
            </a:r>
            <a:endParaRPr lang="en-IN" sz="2800" dirty="0">
              <a:solidFill>
                <a:schemeClr val="accent4">
                  <a:lumMod val="10000"/>
                </a:schemeClr>
              </a:solidFill>
            </a:endParaRPr>
          </a:p>
          <a:p>
            <a:pPr lvl="0"/>
            <a:r>
              <a:rPr lang="en-IN" sz="2800" b="1" dirty="0" smtClean="0">
                <a:solidFill>
                  <a:schemeClr val="accent4">
                    <a:lumMod val="10000"/>
                  </a:schemeClr>
                </a:solidFill>
              </a:rPr>
              <a:t>To </a:t>
            </a:r>
            <a:r>
              <a:rPr lang="en-IN" sz="2800" b="1" dirty="0">
                <a:solidFill>
                  <a:schemeClr val="accent4">
                    <a:lumMod val="10000"/>
                  </a:schemeClr>
                </a:solidFill>
              </a:rPr>
              <a:t>create a system </a:t>
            </a:r>
            <a:r>
              <a:rPr lang="en-IN" sz="2800" b="1" dirty="0" smtClean="0">
                <a:solidFill>
                  <a:schemeClr val="accent4">
                    <a:lumMod val="10000"/>
                  </a:schemeClr>
                </a:solidFill>
              </a:rPr>
              <a:t>of digital data collection: real time data, quick learning</a:t>
            </a:r>
            <a:endParaRPr lang="en-IN" sz="2800" dirty="0">
              <a:solidFill>
                <a:schemeClr val="accent4">
                  <a:lumMod val="10000"/>
                </a:schemeClr>
              </a:solidFill>
            </a:endParaRPr>
          </a:p>
          <a:p>
            <a:pPr lvl="0"/>
            <a:r>
              <a:rPr lang="en-IN" sz="2800" b="1" dirty="0" smtClean="0">
                <a:solidFill>
                  <a:schemeClr val="accent4">
                    <a:lumMod val="10000"/>
                  </a:schemeClr>
                </a:solidFill>
              </a:rPr>
              <a:t>To </a:t>
            </a:r>
            <a:r>
              <a:rPr lang="en-IN" sz="2800" b="1" dirty="0">
                <a:solidFill>
                  <a:schemeClr val="accent4">
                    <a:lumMod val="10000"/>
                  </a:schemeClr>
                </a:solidFill>
              </a:rPr>
              <a:t>ease reporting obligations &amp; sharpen feedback mechanisms</a:t>
            </a:r>
            <a:endParaRPr lang="en-IN" sz="2800" dirty="0">
              <a:solidFill>
                <a:schemeClr val="accent4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  <a:p>
            <a:endParaRPr lang="en-IN" sz="2400" b="1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9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476672"/>
            <a:ext cx="6968952" cy="1143000"/>
          </a:xfrm>
        </p:spPr>
        <p:txBody>
          <a:bodyPr/>
          <a:lstStyle/>
          <a:p>
            <a:r>
              <a:rPr lang="en-IN" dirty="0" smtClean="0">
                <a:solidFill>
                  <a:srgbClr val="C00000"/>
                </a:solidFill>
              </a:rPr>
              <a:t>The framework and the process</a:t>
            </a:r>
            <a:endParaRPr lang="en-IN" dirty="0">
              <a:solidFill>
                <a:srgbClr val="C00000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539552" y="1556792"/>
          <a:ext cx="8229600" cy="5507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066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D478E61-325B-4396-AD9E-056285C972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7D478E61-325B-4396-AD9E-056285C972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7D478E61-325B-4396-AD9E-056285C972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graphicEl>
                                              <a:dgm id="{7D478E61-325B-4396-AD9E-056285C972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62C6358-0BF3-430A-9595-450364653F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graphicEl>
                                              <a:dgm id="{E62C6358-0BF3-430A-9595-450364653F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graphicEl>
                                              <a:dgm id="{E62C6358-0BF3-430A-9595-450364653F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graphicEl>
                                              <a:dgm id="{E62C6358-0BF3-430A-9595-450364653F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9BE1FAA-5599-47C6-B5DF-DB3104C5E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graphicEl>
                                              <a:dgm id="{A9BE1FAA-5599-47C6-B5DF-DB3104C5E8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graphicEl>
                                              <a:dgm id="{A9BE1FAA-5599-47C6-B5DF-DB3104C5E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graphicEl>
                                              <a:dgm id="{A9BE1FAA-5599-47C6-B5DF-DB3104C5E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F1CB824-B9CD-4B31-8538-7DF96D3170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graphicEl>
                                              <a:dgm id="{AF1CB824-B9CD-4B31-8538-7DF96D3170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graphicEl>
                                              <a:dgm id="{AF1CB824-B9CD-4B31-8538-7DF96D3170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graphicEl>
                                              <a:dgm id="{AF1CB824-B9CD-4B31-8538-7DF96D3170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7DCF0E9-8579-4EAC-B0B7-E851893B2D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graphicEl>
                                              <a:dgm id="{57DCF0E9-8579-4EAC-B0B7-E851893B2D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graphicEl>
                                              <a:dgm id="{57DCF0E9-8579-4EAC-B0B7-E851893B2D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graphicEl>
                                              <a:dgm id="{57DCF0E9-8579-4EAC-B0B7-E851893B2D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09998C9-D556-47EC-BCF6-788F11AAE8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>
                                            <p:graphicEl>
                                              <a:dgm id="{F09998C9-D556-47EC-BCF6-788F11AAE8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graphicEl>
                                              <a:dgm id="{F09998C9-D556-47EC-BCF6-788F11AAE8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graphicEl>
                                              <a:dgm id="{F09998C9-D556-47EC-BCF6-788F11AAE8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0C60132-63D2-410B-90B9-9A95DA82B4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>
                                            <p:graphicEl>
                                              <a:dgm id="{70C60132-63D2-410B-90B9-9A95DA82B4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graphicEl>
                                              <a:dgm id="{70C60132-63D2-410B-90B9-9A95DA82B4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graphicEl>
                                              <a:dgm id="{70C60132-63D2-410B-90B9-9A95DA82B4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7B560DE-BDBB-45CB-B3D0-FE7019AE99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>
                                            <p:graphicEl>
                                              <a:dgm id="{F7B560DE-BDBB-45CB-B3D0-FE7019AE99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graphicEl>
                                              <a:dgm id="{F7B560DE-BDBB-45CB-B3D0-FE7019AE99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graphicEl>
                                              <a:dgm id="{F7B560DE-BDBB-45CB-B3D0-FE7019AE99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5048" y="260648"/>
            <a:ext cx="6968952" cy="1143000"/>
          </a:xfrm>
        </p:spPr>
        <p:txBody>
          <a:bodyPr>
            <a:normAutofit/>
          </a:bodyPr>
          <a:lstStyle/>
          <a:p>
            <a:r>
              <a:rPr lang="en-IN" sz="4800" dirty="0" smtClean="0">
                <a:solidFill>
                  <a:srgbClr val="C00000"/>
                </a:solidFill>
              </a:rPr>
              <a:t>Framework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68760"/>
            <a:ext cx="9144000" cy="475252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N" sz="2800" dirty="0"/>
          </a:p>
          <a:p>
            <a:r>
              <a:rPr lang="en-IN" sz="2800" b="1" dirty="0">
                <a:solidFill>
                  <a:schemeClr val="accent4">
                    <a:lumMod val="10000"/>
                  </a:schemeClr>
                </a:solidFill>
              </a:rPr>
              <a:t>Type of survey</a:t>
            </a:r>
            <a:r>
              <a:rPr lang="en-IN" sz="2800" dirty="0">
                <a:solidFill>
                  <a:schemeClr val="accent4">
                    <a:lumMod val="10000"/>
                  </a:schemeClr>
                </a:solidFill>
              </a:rPr>
              <a:t>: Data collection from farmers by household survey</a:t>
            </a:r>
          </a:p>
          <a:p>
            <a:r>
              <a:rPr lang="en-IN" sz="2800" b="1" dirty="0">
                <a:solidFill>
                  <a:schemeClr val="accent4">
                    <a:lumMod val="10000"/>
                  </a:schemeClr>
                </a:solidFill>
              </a:rPr>
              <a:t>Sample</a:t>
            </a:r>
            <a:r>
              <a:rPr lang="en-IN" sz="2800" dirty="0">
                <a:solidFill>
                  <a:schemeClr val="accent4">
                    <a:lumMod val="10000"/>
                  </a:schemeClr>
                </a:solidFill>
              </a:rPr>
              <a:t>: </a:t>
            </a:r>
            <a:r>
              <a:rPr lang="en-IN" sz="2800" dirty="0" smtClean="0">
                <a:solidFill>
                  <a:schemeClr val="accent4">
                    <a:lumMod val="10000"/>
                  </a:schemeClr>
                </a:solidFill>
              </a:rPr>
              <a:t>210 households</a:t>
            </a:r>
          </a:p>
          <a:p>
            <a:pPr lvl="1"/>
            <a:r>
              <a:rPr lang="en-IN" sz="2800" dirty="0" smtClean="0">
                <a:solidFill>
                  <a:schemeClr val="accent4">
                    <a:lumMod val="10000"/>
                  </a:schemeClr>
                </a:solidFill>
              </a:rPr>
              <a:t>From 30 villages selected randomly</a:t>
            </a:r>
          </a:p>
          <a:p>
            <a:pPr lvl="1"/>
            <a:r>
              <a:rPr lang="en-IN" sz="2800" dirty="0" smtClean="0">
                <a:solidFill>
                  <a:schemeClr val="accent4">
                    <a:lumMod val="10000"/>
                  </a:schemeClr>
                </a:solidFill>
              </a:rPr>
              <a:t>From </a:t>
            </a:r>
            <a:r>
              <a:rPr lang="en-IN" sz="2800" dirty="0">
                <a:solidFill>
                  <a:schemeClr val="accent4">
                    <a:lumMod val="10000"/>
                  </a:schemeClr>
                </a:solidFill>
              </a:rPr>
              <a:t>7</a:t>
            </a:r>
            <a:r>
              <a:rPr lang="en-IN" sz="2800" dirty="0" smtClean="0">
                <a:solidFill>
                  <a:schemeClr val="accent4">
                    <a:lumMod val="10000"/>
                  </a:schemeClr>
                </a:solidFill>
              </a:rPr>
              <a:t> households from each of these 30  villages</a:t>
            </a:r>
          </a:p>
          <a:p>
            <a:r>
              <a:rPr lang="en-IN" sz="2800" b="1" dirty="0" smtClean="0">
                <a:solidFill>
                  <a:schemeClr val="accent4">
                    <a:lumMod val="10000"/>
                  </a:schemeClr>
                </a:solidFill>
              </a:rPr>
              <a:t>Data </a:t>
            </a:r>
            <a:r>
              <a:rPr lang="en-IN" sz="2800" b="1" dirty="0">
                <a:solidFill>
                  <a:schemeClr val="accent4">
                    <a:lumMod val="10000"/>
                  </a:schemeClr>
                </a:solidFill>
              </a:rPr>
              <a:t>collection tool</a:t>
            </a:r>
            <a:r>
              <a:rPr lang="en-IN" sz="2800" dirty="0">
                <a:solidFill>
                  <a:schemeClr val="accent4">
                    <a:lumMod val="10000"/>
                  </a:schemeClr>
                </a:solidFill>
              </a:rPr>
              <a:t>:  </a:t>
            </a:r>
            <a:r>
              <a:rPr lang="en-IN" sz="2800" dirty="0" smtClean="0">
                <a:solidFill>
                  <a:schemeClr val="accent4">
                    <a:lumMod val="10000"/>
                  </a:schemeClr>
                </a:solidFill>
              </a:rPr>
              <a:t>Open Data Kit (ODK)</a:t>
            </a:r>
            <a:endParaRPr lang="en-IN" sz="2800" dirty="0">
              <a:solidFill>
                <a:schemeClr val="accent4">
                  <a:lumMod val="10000"/>
                </a:schemeClr>
              </a:solidFill>
            </a:endParaRPr>
          </a:p>
          <a:p>
            <a:r>
              <a:rPr lang="en-IN" sz="2800" b="1" dirty="0">
                <a:solidFill>
                  <a:schemeClr val="accent4">
                    <a:lumMod val="10000"/>
                  </a:schemeClr>
                </a:solidFill>
              </a:rPr>
              <a:t>Data aggregation</a:t>
            </a:r>
            <a:r>
              <a:rPr lang="en-IN" sz="2800" dirty="0">
                <a:solidFill>
                  <a:schemeClr val="accent4">
                    <a:lumMod val="10000"/>
                  </a:schemeClr>
                </a:solidFill>
              </a:rPr>
              <a:t>: Extraction of compiled data from ODK </a:t>
            </a:r>
            <a:r>
              <a:rPr lang="en-IN" sz="2800" dirty="0" smtClean="0">
                <a:solidFill>
                  <a:schemeClr val="accent4">
                    <a:lumMod val="10000"/>
                  </a:schemeClr>
                </a:solidFill>
              </a:rPr>
              <a:t>server; analysis in Excel, R</a:t>
            </a:r>
            <a:endParaRPr lang="en-IN" sz="2800" dirty="0">
              <a:solidFill>
                <a:schemeClr val="accent4">
                  <a:lumMod val="10000"/>
                </a:schemeClr>
              </a:solidFill>
            </a:endParaRPr>
          </a:p>
          <a:p>
            <a:r>
              <a:rPr lang="en-IN" sz="2800" b="1" dirty="0">
                <a:solidFill>
                  <a:schemeClr val="accent4">
                    <a:lumMod val="10000"/>
                  </a:schemeClr>
                </a:solidFill>
              </a:rPr>
              <a:t>Data analysis</a:t>
            </a:r>
            <a:r>
              <a:rPr lang="en-IN" sz="2800" dirty="0">
                <a:solidFill>
                  <a:schemeClr val="accent4">
                    <a:lumMod val="10000"/>
                  </a:schemeClr>
                </a:solidFill>
              </a:rPr>
              <a:t>:  </a:t>
            </a:r>
            <a:r>
              <a:rPr lang="en-IN" sz="2800" dirty="0" smtClean="0">
                <a:solidFill>
                  <a:schemeClr val="accent4">
                    <a:lumMod val="10000"/>
                  </a:schemeClr>
                </a:solidFill>
              </a:rPr>
              <a:t>Descriptive statistics, random forest</a:t>
            </a:r>
            <a:endParaRPr lang="en-IN" sz="2800" dirty="0">
              <a:solidFill>
                <a:schemeClr val="accent4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00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47664" y="548680"/>
            <a:ext cx="5882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cap="small" dirty="0" smtClean="0">
                <a:solidFill>
                  <a:schemeClr val="accent2">
                    <a:lumMod val="50000"/>
                  </a:schemeClr>
                </a:solidFill>
              </a:rPr>
              <a:t>Random sampling: important terms</a:t>
            </a:r>
            <a:endParaRPr lang="en-US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8"/>
          <p:cNvSpPr txBox="1">
            <a:spLocks/>
          </p:cNvSpPr>
          <p:nvPr/>
        </p:nvSpPr>
        <p:spPr>
          <a:xfrm>
            <a:off x="296076" y="1268760"/>
            <a:ext cx="8763000" cy="445395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US" sz="2400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lvl="0">
              <a:buFont typeface="Wingdings" panose="05000000000000000000" pitchFamily="2" charset="2"/>
              <a:buChar char="§"/>
            </a:pPr>
            <a:r>
              <a:rPr lang="de-DE" sz="2400" b="1" i="1" dirty="0">
                <a:solidFill>
                  <a:schemeClr val="accent2">
                    <a:lumMod val="50000"/>
                  </a:schemeClr>
                </a:solidFill>
              </a:rPr>
              <a:t>Element (or observation unit)</a:t>
            </a:r>
            <a:r>
              <a:rPr lang="de-DE" sz="2400" b="1" dirty="0">
                <a:solidFill>
                  <a:schemeClr val="accent2">
                    <a:lumMod val="50000"/>
                  </a:schemeClr>
                </a:solidFill>
              </a:rPr>
              <a:t>:</a:t>
            </a:r>
            <a:r>
              <a:rPr lang="de-DE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de-DE" sz="2400" dirty="0" smtClean="0">
                <a:solidFill>
                  <a:schemeClr val="accent2">
                    <a:lumMod val="50000"/>
                  </a:schemeClr>
                </a:solidFill>
              </a:rPr>
              <a:t>unit </a:t>
            </a:r>
            <a:r>
              <a:rPr lang="de-DE" sz="2400" dirty="0">
                <a:solidFill>
                  <a:schemeClr val="accent2">
                    <a:lumMod val="50000"/>
                  </a:schemeClr>
                </a:solidFill>
              </a:rPr>
              <a:t>about which information is sought (</a:t>
            </a:r>
            <a:r>
              <a:rPr lang="de-DE" sz="2400" dirty="0" smtClean="0">
                <a:solidFill>
                  <a:schemeClr val="accent2">
                    <a:lumMod val="50000"/>
                  </a:schemeClr>
                </a:solidFill>
              </a:rPr>
              <a:t>e.g. farm </a:t>
            </a:r>
            <a:r>
              <a:rPr lang="de-DE" sz="2400" dirty="0">
                <a:solidFill>
                  <a:schemeClr val="accent2">
                    <a:lumMod val="50000"/>
                  </a:schemeClr>
                </a:solidFill>
              </a:rPr>
              <a:t>household</a:t>
            </a:r>
            <a:r>
              <a:rPr lang="de-DE" sz="2400" dirty="0" smtClean="0">
                <a:solidFill>
                  <a:schemeClr val="accent2">
                    <a:lumMod val="50000"/>
                  </a:schemeClr>
                </a:solidFill>
              </a:rPr>
              <a:t>)</a:t>
            </a:r>
            <a:endParaRPr lang="en-IN" sz="2400" dirty="0">
              <a:solidFill>
                <a:schemeClr val="accent2">
                  <a:lumMod val="50000"/>
                </a:schemeClr>
              </a:solidFill>
            </a:endParaRPr>
          </a:p>
          <a:p>
            <a:pPr lvl="0">
              <a:buFont typeface="Wingdings" panose="05000000000000000000" pitchFamily="2" charset="2"/>
              <a:buChar char="§"/>
            </a:pPr>
            <a:r>
              <a:rPr lang="de-DE" sz="2400" b="1" i="1" dirty="0">
                <a:solidFill>
                  <a:schemeClr val="accent2">
                    <a:lumMod val="50000"/>
                  </a:schemeClr>
                </a:solidFill>
              </a:rPr>
              <a:t>Sampling unit</a:t>
            </a:r>
            <a:r>
              <a:rPr lang="de-DE" sz="2400" b="1" dirty="0">
                <a:solidFill>
                  <a:schemeClr val="accent2">
                    <a:lumMod val="50000"/>
                  </a:schemeClr>
                </a:solidFill>
              </a:rPr>
              <a:t>:</a:t>
            </a:r>
            <a:r>
              <a:rPr lang="de-DE" sz="2400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de-DE" sz="2400" dirty="0" smtClean="0">
                <a:solidFill>
                  <a:schemeClr val="accent2">
                    <a:lumMod val="50000"/>
                  </a:schemeClr>
                </a:solidFill>
              </a:rPr>
              <a:t>element available </a:t>
            </a:r>
            <a:r>
              <a:rPr lang="de-DE" sz="2400" dirty="0">
                <a:solidFill>
                  <a:schemeClr val="accent2">
                    <a:lumMod val="50000"/>
                  </a:schemeClr>
                </a:solidFill>
              </a:rPr>
              <a:t>for selection at a given stage in the sampling </a:t>
            </a:r>
            <a:r>
              <a:rPr lang="de-DE" sz="2400" dirty="0" smtClean="0">
                <a:solidFill>
                  <a:schemeClr val="accent2">
                    <a:lumMod val="50000"/>
                  </a:schemeClr>
                </a:solidFill>
              </a:rPr>
              <a:t>process; usually</a:t>
            </a:r>
            <a:r>
              <a:rPr lang="de-DE" sz="2400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de-DE" sz="2400" b="1" dirty="0" smtClean="0">
                <a:solidFill>
                  <a:schemeClr val="accent2">
                    <a:lumMod val="50000"/>
                  </a:schemeClr>
                </a:solidFill>
              </a:rPr>
              <a:t>villages</a:t>
            </a:r>
            <a:r>
              <a:rPr lang="de-DE" sz="2400" dirty="0" smtClean="0">
                <a:solidFill>
                  <a:schemeClr val="accent2">
                    <a:lumMod val="50000"/>
                  </a:schemeClr>
                </a:solidFill>
              </a:rPr>
              <a:t> in the first stage and </a:t>
            </a:r>
            <a:r>
              <a:rPr lang="de-DE" sz="2400" b="1" dirty="0" smtClean="0">
                <a:solidFill>
                  <a:schemeClr val="accent2">
                    <a:lumMod val="50000"/>
                  </a:schemeClr>
                </a:solidFill>
              </a:rPr>
              <a:t>farm </a:t>
            </a:r>
            <a:r>
              <a:rPr lang="de-DE" sz="2400" b="1" dirty="0">
                <a:solidFill>
                  <a:schemeClr val="accent2">
                    <a:lumMod val="50000"/>
                  </a:schemeClr>
                </a:solidFill>
              </a:rPr>
              <a:t>households </a:t>
            </a:r>
            <a:r>
              <a:rPr lang="de-DE" sz="2400" dirty="0" smtClean="0">
                <a:solidFill>
                  <a:schemeClr val="accent2">
                    <a:lumMod val="50000"/>
                  </a:schemeClr>
                </a:solidFill>
              </a:rPr>
              <a:t>in the second stage of the random sampling procedure</a:t>
            </a:r>
            <a:endParaRPr lang="en-IN" sz="2400" dirty="0">
              <a:solidFill>
                <a:schemeClr val="accent2">
                  <a:lumMod val="50000"/>
                </a:schemeClr>
              </a:solidFill>
            </a:endParaRPr>
          </a:p>
          <a:p>
            <a:pPr lvl="0">
              <a:buFont typeface="Wingdings" panose="05000000000000000000" pitchFamily="2" charset="2"/>
              <a:buChar char="§"/>
            </a:pPr>
            <a:r>
              <a:rPr lang="de-DE" sz="2400" b="1" i="1" dirty="0">
                <a:solidFill>
                  <a:schemeClr val="accent2">
                    <a:lumMod val="50000"/>
                  </a:schemeClr>
                </a:solidFill>
              </a:rPr>
              <a:t>Sampling </a:t>
            </a:r>
            <a:r>
              <a:rPr lang="de-DE" sz="2400" b="1" i="1" dirty="0" smtClean="0">
                <a:solidFill>
                  <a:schemeClr val="accent2">
                    <a:lumMod val="50000"/>
                  </a:schemeClr>
                </a:solidFill>
              </a:rPr>
              <a:t>frame</a:t>
            </a:r>
            <a:r>
              <a:rPr lang="de-DE" sz="2400" b="1" dirty="0" smtClean="0">
                <a:solidFill>
                  <a:schemeClr val="accent2">
                    <a:lumMod val="50000"/>
                  </a:schemeClr>
                </a:solidFill>
              </a:rPr>
              <a:t>:</a:t>
            </a:r>
            <a:r>
              <a:rPr lang="de-DE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de-DE" sz="2400" dirty="0" smtClean="0">
                <a:solidFill>
                  <a:schemeClr val="accent2">
                    <a:lumMod val="50000"/>
                  </a:schemeClr>
                </a:solidFill>
              </a:rPr>
              <a:t>list </a:t>
            </a:r>
            <a:r>
              <a:rPr lang="de-DE" sz="2400" dirty="0">
                <a:solidFill>
                  <a:schemeClr val="accent2">
                    <a:lumMod val="50000"/>
                  </a:schemeClr>
                </a:solidFill>
              </a:rPr>
              <a:t>of sampling units available for </a:t>
            </a:r>
            <a:r>
              <a:rPr lang="de-DE" sz="2400" dirty="0" smtClean="0">
                <a:solidFill>
                  <a:schemeClr val="accent2">
                    <a:lumMod val="50000"/>
                  </a:schemeClr>
                </a:solidFill>
              </a:rPr>
              <a:t>selection</a:t>
            </a:r>
            <a:endParaRPr lang="en-IN" sz="240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de-DE" sz="2400" b="1" i="1" dirty="0">
                <a:solidFill>
                  <a:schemeClr val="accent2">
                    <a:lumMod val="50000"/>
                  </a:schemeClr>
                </a:solidFill>
              </a:rPr>
              <a:t>Population (or universe)</a:t>
            </a:r>
            <a:r>
              <a:rPr lang="de-DE" sz="2400" b="1" dirty="0">
                <a:solidFill>
                  <a:schemeClr val="accent2">
                    <a:lumMod val="50000"/>
                  </a:schemeClr>
                </a:solidFill>
              </a:rPr>
              <a:t>:</a:t>
            </a:r>
            <a:r>
              <a:rPr lang="de-DE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de-DE" sz="2400" dirty="0" smtClean="0">
                <a:solidFill>
                  <a:schemeClr val="accent2">
                    <a:lumMod val="50000"/>
                  </a:schemeClr>
                </a:solidFill>
              </a:rPr>
              <a:t>aggregate </a:t>
            </a:r>
            <a:r>
              <a:rPr lang="de-DE" sz="2400" dirty="0">
                <a:solidFill>
                  <a:schemeClr val="accent2">
                    <a:lumMod val="50000"/>
                  </a:schemeClr>
                </a:solidFill>
              </a:rPr>
              <a:t>of all the </a:t>
            </a:r>
            <a:r>
              <a:rPr lang="de-DE" sz="2400" dirty="0" smtClean="0">
                <a:solidFill>
                  <a:schemeClr val="accent2">
                    <a:lumMod val="50000"/>
                  </a:schemeClr>
                </a:solidFill>
              </a:rPr>
              <a:t>elements, as  </a:t>
            </a:r>
            <a:r>
              <a:rPr lang="de-DE" sz="2400" dirty="0">
                <a:solidFill>
                  <a:schemeClr val="accent2">
                    <a:lumMod val="50000"/>
                  </a:schemeClr>
                </a:solidFill>
              </a:rPr>
              <a:t>defined prior to selection of the </a:t>
            </a:r>
            <a:r>
              <a:rPr lang="de-DE" sz="2400" dirty="0" smtClean="0">
                <a:solidFill>
                  <a:schemeClr val="accent2">
                    <a:lumMod val="50000"/>
                  </a:schemeClr>
                </a:solidFill>
              </a:rPr>
              <a:t>sample </a:t>
            </a:r>
            <a:endParaRPr lang="en-US" sz="2400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3D44D-391F-4A71-8EF5-2B15C9E964EE}" type="slidenum">
              <a:rPr lang="en-IN" smtClean="0">
                <a:solidFill>
                  <a:srgbClr val="E4AB34">
                    <a:tint val="75000"/>
                  </a:srgbClr>
                </a:solidFill>
              </a:rPr>
              <a:pPr/>
              <a:t>16</a:t>
            </a:fld>
            <a:endParaRPr lang="en-IN">
              <a:solidFill>
                <a:srgbClr val="E4AB3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18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8"/>
          <p:cNvSpPr txBox="1">
            <a:spLocks/>
          </p:cNvSpPr>
          <p:nvPr/>
        </p:nvSpPr>
        <p:spPr>
          <a:xfrm>
            <a:off x="683568" y="1844824"/>
            <a:ext cx="7632848" cy="423793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accent2">
                    <a:lumMod val="50000"/>
                  </a:schemeClr>
                </a:solidFill>
              </a:rPr>
              <a:t>Step 1: Define the </a:t>
            </a:r>
            <a:r>
              <a:rPr lang="de-DE" sz="2400" dirty="0" smtClean="0">
                <a:solidFill>
                  <a:schemeClr val="accent2">
                    <a:lumMod val="50000"/>
                  </a:schemeClr>
                </a:solidFill>
              </a:rPr>
              <a:t>population</a:t>
            </a:r>
            <a:endParaRPr lang="en-IN" sz="240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accent2">
                    <a:lumMod val="50000"/>
                  </a:schemeClr>
                </a:solidFill>
              </a:rPr>
              <a:t>Step 2: Select a sampling </a:t>
            </a:r>
            <a:r>
              <a:rPr lang="de-DE" sz="2400" dirty="0" smtClean="0">
                <a:solidFill>
                  <a:schemeClr val="accent2">
                    <a:lumMod val="50000"/>
                  </a:schemeClr>
                </a:solidFill>
              </a:rPr>
              <a:t>procedure</a:t>
            </a:r>
            <a:endParaRPr lang="en-IN" sz="240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accent2">
                    <a:lumMod val="50000"/>
                  </a:schemeClr>
                </a:solidFill>
              </a:rPr>
              <a:t>Step 3: Construct the sampling frame(s) </a:t>
            </a:r>
            <a:r>
              <a:rPr lang="de-DE" sz="2400" dirty="0" smtClean="0">
                <a:solidFill>
                  <a:schemeClr val="accent2">
                    <a:lumMod val="50000"/>
                  </a:schemeClr>
                </a:solidFill>
              </a:rPr>
              <a:t>required</a:t>
            </a:r>
            <a:endParaRPr lang="en-IN" sz="240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accent2">
                    <a:lumMod val="50000"/>
                  </a:schemeClr>
                </a:solidFill>
              </a:rPr>
              <a:t>Step 4: Determine the sample </a:t>
            </a:r>
            <a:r>
              <a:rPr lang="de-DE" sz="2400" dirty="0" smtClean="0">
                <a:solidFill>
                  <a:schemeClr val="accent2">
                    <a:lumMod val="50000"/>
                  </a:schemeClr>
                </a:solidFill>
              </a:rPr>
              <a:t>size</a:t>
            </a:r>
            <a:endParaRPr lang="en-IN" sz="240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accent2">
                    <a:lumMod val="50000"/>
                  </a:schemeClr>
                </a:solidFill>
              </a:rPr>
              <a:t>Step 5: Select the </a:t>
            </a:r>
            <a:r>
              <a:rPr lang="de-DE" sz="2400" dirty="0" smtClean="0">
                <a:solidFill>
                  <a:schemeClr val="accent2">
                    <a:lumMod val="50000"/>
                  </a:schemeClr>
                </a:solidFill>
              </a:rPr>
              <a:t>sample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sz="24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de-DE" sz="2400" b="1" dirty="0">
                <a:solidFill>
                  <a:schemeClr val="accent2">
                    <a:lumMod val="50000"/>
                  </a:schemeClr>
                </a:solidFill>
              </a:rPr>
              <a:t>Golden Rule in random </a:t>
            </a:r>
            <a:r>
              <a:rPr lang="de-DE" sz="2400" b="1" dirty="0" smtClean="0">
                <a:solidFill>
                  <a:schemeClr val="accent2">
                    <a:lumMod val="50000"/>
                  </a:schemeClr>
                </a:solidFill>
              </a:rPr>
              <a:t>sampling:</a:t>
            </a:r>
          </a:p>
          <a:p>
            <a:pPr marL="0" indent="0" algn="ctr">
              <a:buNone/>
            </a:pPr>
            <a:r>
              <a:rPr lang="de-DE" sz="2400" b="1" dirty="0" smtClean="0">
                <a:solidFill>
                  <a:schemeClr val="accent2">
                    <a:lumMod val="50000"/>
                  </a:schemeClr>
                </a:solidFill>
              </a:rPr>
              <a:t>Each </a:t>
            </a:r>
            <a:r>
              <a:rPr lang="de-DE" sz="2400" b="1" dirty="0">
                <a:solidFill>
                  <a:schemeClr val="accent2">
                    <a:lumMod val="50000"/>
                  </a:schemeClr>
                </a:solidFill>
              </a:rPr>
              <a:t>and every element of the population must have the same chance of being selected!</a:t>
            </a:r>
            <a:r>
              <a:rPr lang="de-DE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en-IN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47664" y="548680"/>
            <a:ext cx="5475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cap="small" dirty="0" smtClean="0">
                <a:solidFill>
                  <a:schemeClr val="accent2">
                    <a:lumMod val="50000"/>
                  </a:schemeClr>
                </a:solidFill>
              </a:rPr>
              <a:t>Random sampling: steps involved</a:t>
            </a:r>
            <a:endParaRPr lang="en-US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3D44D-391F-4A71-8EF5-2B15C9E964EE}" type="slidenum">
              <a:rPr lang="en-IN" smtClean="0">
                <a:solidFill>
                  <a:srgbClr val="E4AB34">
                    <a:tint val="75000"/>
                  </a:srgbClr>
                </a:solidFill>
              </a:rPr>
              <a:pPr/>
              <a:t>17</a:t>
            </a:fld>
            <a:endParaRPr lang="en-IN">
              <a:solidFill>
                <a:srgbClr val="E4AB3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55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8"/>
          <p:cNvSpPr txBox="1">
            <a:spLocks/>
          </p:cNvSpPr>
          <p:nvPr/>
        </p:nvSpPr>
        <p:spPr>
          <a:xfrm>
            <a:off x="251520" y="1700808"/>
            <a:ext cx="8763000" cy="423793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spcAft>
                <a:spcPts val="600"/>
              </a:spcAft>
              <a:buNone/>
            </a:pPr>
            <a:r>
              <a:rPr lang="de-DE" sz="2400" dirty="0">
                <a:solidFill>
                  <a:schemeClr val="accent2">
                    <a:lumMod val="50000"/>
                  </a:schemeClr>
                </a:solidFill>
              </a:rPr>
              <a:t>P</a:t>
            </a:r>
            <a:r>
              <a:rPr lang="de-DE" sz="2400" dirty="0" smtClean="0">
                <a:solidFill>
                  <a:schemeClr val="accent2">
                    <a:lumMod val="50000"/>
                  </a:schemeClr>
                </a:solidFill>
              </a:rPr>
              <a:t>opulation is </a:t>
            </a:r>
            <a:r>
              <a:rPr lang="de-DE" sz="2400" dirty="0">
                <a:solidFill>
                  <a:schemeClr val="accent2">
                    <a:lumMod val="50000"/>
                  </a:schemeClr>
                </a:solidFill>
              </a:rPr>
              <a:t>defined in terms of (possible definitions in parentheses):</a:t>
            </a:r>
            <a:endParaRPr lang="en-US" sz="2400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sz="2400" b="1" dirty="0">
                <a:solidFill>
                  <a:schemeClr val="accent2">
                    <a:lumMod val="50000"/>
                  </a:schemeClr>
                </a:solidFill>
              </a:rPr>
              <a:t>Elements</a:t>
            </a:r>
            <a:r>
              <a:rPr lang="de-DE" sz="2400" dirty="0">
                <a:solidFill>
                  <a:schemeClr val="accent2">
                    <a:lumMod val="50000"/>
                  </a:schemeClr>
                </a:solidFill>
              </a:rPr>
              <a:t> (farm households</a:t>
            </a:r>
            <a:r>
              <a:rPr lang="de-DE" sz="2400" dirty="0" smtClean="0">
                <a:solidFill>
                  <a:schemeClr val="accent2">
                    <a:lumMod val="50000"/>
                  </a:schemeClr>
                </a:solidFill>
              </a:rPr>
              <a:t>)</a:t>
            </a:r>
            <a:endParaRPr lang="en-IN" sz="2400" dirty="0">
              <a:solidFill>
                <a:schemeClr val="accent2">
                  <a:lumMod val="50000"/>
                </a:schemeClr>
              </a:solidFill>
            </a:endParaRPr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sz="2400" b="1" dirty="0">
                <a:solidFill>
                  <a:schemeClr val="accent2">
                    <a:lumMod val="50000"/>
                  </a:schemeClr>
                </a:solidFill>
              </a:rPr>
              <a:t>Sampling units</a:t>
            </a:r>
            <a:r>
              <a:rPr lang="de-DE" sz="2400" dirty="0">
                <a:solidFill>
                  <a:schemeClr val="accent2">
                    <a:lumMod val="50000"/>
                  </a:schemeClr>
                </a:solidFill>
              </a:rPr>
              <a:t> (villages first, then farm </a:t>
            </a:r>
            <a:r>
              <a:rPr lang="de-DE" sz="2400" dirty="0" smtClean="0">
                <a:solidFill>
                  <a:schemeClr val="accent2">
                    <a:lumMod val="50000"/>
                  </a:schemeClr>
                </a:solidFill>
              </a:rPr>
              <a:t>households)</a:t>
            </a:r>
            <a:endParaRPr lang="en-IN" sz="2400" dirty="0">
              <a:solidFill>
                <a:schemeClr val="accent2">
                  <a:lumMod val="50000"/>
                </a:schemeClr>
              </a:solidFill>
            </a:endParaRPr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sz="2400" b="1" dirty="0">
                <a:solidFill>
                  <a:schemeClr val="accent2">
                    <a:lumMod val="50000"/>
                  </a:schemeClr>
                </a:solidFill>
              </a:rPr>
              <a:t>Extent</a:t>
            </a:r>
            <a:r>
              <a:rPr lang="de-DE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de-DE" sz="2400" dirty="0" smtClean="0">
                <a:solidFill>
                  <a:schemeClr val="accent2">
                    <a:lumMod val="50000"/>
                  </a:schemeClr>
                </a:solidFill>
              </a:rPr>
              <a:t>(selcted districts of the selected states)</a:t>
            </a:r>
            <a:endParaRPr lang="en-IN" sz="2400" dirty="0">
              <a:solidFill>
                <a:schemeClr val="accent2">
                  <a:lumMod val="50000"/>
                </a:schemeClr>
              </a:solidFill>
            </a:endParaRPr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sz="2400" b="1" dirty="0" smtClean="0">
                <a:solidFill>
                  <a:schemeClr val="accent2">
                    <a:lumMod val="50000"/>
                  </a:schemeClr>
                </a:solidFill>
              </a:rPr>
              <a:t>Time</a:t>
            </a:r>
            <a:r>
              <a:rPr lang="de-DE" sz="24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de-DE" sz="2400" dirty="0">
                <a:solidFill>
                  <a:schemeClr val="accent2">
                    <a:lumMod val="50000"/>
                  </a:schemeClr>
                </a:solidFill>
              </a:rPr>
              <a:t>(Survey represents </a:t>
            </a:r>
            <a:r>
              <a:rPr lang="de-DE" sz="2400" dirty="0" smtClean="0">
                <a:solidFill>
                  <a:schemeClr val="accent2">
                    <a:lumMod val="50000"/>
                  </a:schemeClr>
                </a:solidFill>
              </a:rPr>
              <a:t>situation </a:t>
            </a:r>
            <a:r>
              <a:rPr lang="de-DE" sz="2400" dirty="0">
                <a:solidFill>
                  <a:schemeClr val="accent2">
                    <a:lumMod val="50000"/>
                  </a:schemeClr>
                </a:solidFill>
              </a:rPr>
              <a:t>after </a:t>
            </a:r>
            <a:r>
              <a:rPr lang="de-DE" sz="2400" i="1" dirty="0" smtClean="0">
                <a:solidFill>
                  <a:schemeClr val="accent2">
                    <a:lumMod val="50000"/>
                  </a:schemeClr>
                </a:solidFill>
              </a:rPr>
              <a:t>Kharif </a:t>
            </a:r>
            <a:r>
              <a:rPr lang="de-DE" sz="2400" dirty="0" smtClean="0">
                <a:solidFill>
                  <a:schemeClr val="accent2">
                    <a:lumMod val="50000"/>
                  </a:schemeClr>
                </a:solidFill>
              </a:rPr>
              <a:t>season 2018)</a:t>
            </a:r>
            <a:endParaRPr lang="en-US" sz="2400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47664" y="548680"/>
            <a:ext cx="7001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cap="small" dirty="0" smtClean="0">
                <a:solidFill>
                  <a:schemeClr val="accent2">
                    <a:lumMod val="50000"/>
                  </a:schemeClr>
                </a:solidFill>
              </a:rPr>
              <a:t>Random sampling: defining the population</a:t>
            </a:r>
            <a:endParaRPr lang="en-US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3D44D-391F-4A71-8EF5-2B15C9E964EE}" type="slidenum">
              <a:rPr lang="en-IN" smtClean="0">
                <a:solidFill>
                  <a:srgbClr val="E4AB34">
                    <a:tint val="75000"/>
                  </a:srgbClr>
                </a:solidFill>
              </a:rPr>
              <a:pPr/>
              <a:t>18</a:t>
            </a:fld>
            <a:endParaRPr lang="en-IN">
              <a:solidFill>
                <a:srgbClr val="E4AB3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2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47664" y="548680"/>
            <a:ext cx="4482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cap="small" dirty="0" smtClean="0">
                <a:solidFill>
                  <a:schemeClr val="accent2">
                    <a:lumMod val="50000"/>
                  </a:schemeClr>
                </a:solidFill>
              </a:rPr>
              <a:t>Cluster sampling – Stage 1</a:t>
            </a:r>
            <a:endParaRPr lang="en-US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211960" y="1772816"/>
            <a:ext cx="4824536" cy="3672408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/>
          <p:cNvSpPr/>
          <p:nvPr/>
        </p:nvSpPr>
        <p:spPr>
          <a:xfrm>
            <a:off x="5076056" y="2564904"/>
            <a:ext cx="1080120" cy="64807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6084168" y="3041398"/>
            <a:ext cx="1080120" cy="64807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4479365" y="1928417"/>
            <a:ext cx="1080120" cy="64807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6213114" y="2164599"/>
            <a:ext cx="1080120" cy="64807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5777801" y="3991636"/>
            <a:ext cx="1080120" cy="64807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/>
          <p:cNvSpPr/>
          <p:nvPr/>
        </p:nvSpPr>
        <p:spPr>
          <a:xfrm>
            <a:off x="4272906" y="3233330"/>
            <a:ext cx="1080120" cy="64807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/>
          <p:cNvSpPr/>
          <p:nvPr/>
        </p:nvSpPr>
        <p:spPr>
          <a:xfrm>
            <a:off x="6624228" y="4728592"/>
            <a:ext cx="1080120" cy="64807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4659273" y="4614664"/>
            <a:ext cx="1080120" cy="64807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/>
          <p:cNvSpPr/>
          <p:nvPr/>
        </p:nvSpPr>
        <p:spPr>
          <a:xfrm>
            <a:off x="7921352" y="3985501"/>
            <a:ext cx="1080120" cy="64807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/>
          <p:cNvSpPr/>
          <p:nvPr/>
        </p:nvSpPr>
        <p:spPr>
          <a:xfrm>
            <a:off x="7325072" y="3022104"/>
            <a:ext cx="1080120" cy="64807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/>
          <p:cNvSpPr/>
          <p:nvPr/>
        </p:nvSpPr>
        <p:spPr>
          <a:xfrm>
            <a:off x="7551462" y="1916832"/>
            <a:ext cx="1080120" cy="64807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/>
          <p:cNvSpPr txBox="1"/>
          <p:nvPr/>
        </p:nvSpPr>
        <p:spPr>
          <a:xfrm>
            <a:off x="384474" y="1772816"/>
            <a:ext cx="34225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2400" dirty="0" smtClean="0">
                <a:solidFill>
                  <a:schemeClr val="accent2">
                    <a:lumMod val="50000"/>
                  </a:schemeClr>
                </a:solidFill>
              </a:rPr>
              <a:t>For the district, compile a complete list of villages; this is  </a:t>
            </a:r>
            <a:r>
              <a:rPr lang="en-IN" sz="2400" b="1" dirty="0" smtClean="0">
                <a:solidFill>
                  <a:schemeClr val="accent2">
                    <a:lumMod val="50000"/>
                  </a:schemeClr>
                </a:solidFill>
              </a:rPr>
              <a:t>sampling frame for Stage 1 </a:t>
            </a:r>
            <a:r>
              <a:rPr lang="en-IN" sz="2400" dirty="0" smtClean="0">
                <a:solidFill>
                  <a:schemeClr val="accent2">
                    <a:lumMod val="50000"/>
                  </a:schemeClr>
                </a:solidFill>
              </a:rPr>
              <a:t>of the cluster sampling procedure.</a:t>
            </a:r>
            <a:endParaRPr lang="en-IN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3D44D-391F-4A71-8EF5-2B15C9E964EE}" type="slidenum">
              <a:rPr lang="en-IN" smtClean="0">
                <a:solidFill>
                  <a:srgbClr val="E4AB34">
                    <a:tint val="75000"/>
                  </a:srgbClr>
                </a:solidFill>
              </a:rPr>
              <a:pPr/>
              <a:t>19</a:t>
            </a:fld>
            <a:endParaRPr lang="en-IN">
              <a:solidFill>
                <a:srgbClr val="E4AB3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37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7584" y="188640"/>
            <a:ext cx="6968952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>Production Practices Survey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54" y="1556792"/>
            <a:ext cx="9130145" cy="3888431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endParaRPr lang="en-IN" sz="3200" b="1" dirty="0" smtClean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  <a:p>
            <a:r>
              <a:rPr lang="en-IN" sz="3200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Generate data-based </a:t>
            </a:r>
            <a:r>
              <a:rPr lang="en-IN" sz="3200" b="1" dirty="0" smtClean="0">
                <a:solidFill>
                  <a:srgbClr val="C00000"/>
                </a:solidFill>
                <a:latin typeface="Tw Cen MT" panose="020B0602020104020603" pitchFamily="34" charset="0"/>
              </a:rPr>
              <a:t>EVIDENCES</a:t>
            </a:r>
            <a:r>
              <a:rPr lang="en-IN" sz="3200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 about current crop production practices</a:t>
            </a:r>
          </a:p>
          <a:p>
            <a:endParaRPr lang="en-IN" sz="3200" b="1" dirty="0" smtClean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  <a:p>
            <a:r>
              <a:rPr lang="en-IN" sz="3200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Derive better </a:t>
            </a:r>
            <a:r>
              <a:rPr lang="en-IN" sz="3200" b="1" dirty="0" smtClean="0">
                <a:solidFill>
                  <a:srgbClr val="C00000"/>
                </a:solidFill>
                <a:latin typeface="Tw Cen MT" panose="020B0602020104020603" pitchFamily="34" charset="0"/>
              </a:rPr>
              <a:t>INSIGHTS</a:t>
            </a:r>
            <a:r>
              <a:rPr lang="en-IN" sz="3200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 for informed decision making </a:t>
            </a:r>
          </a:p>
          <a:p>
            <a:endParaRPr lang="en-IN" sz="3200" b="1" dirty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48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47664" y="548680"/>
            <a:ext cx="4482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cap="small" dirty="0" smtClean="0">
                <a:solidFill>
                  <a:schemeClr val="accent2">
                    <a:lumMod val="50000"/>
                  </a:schemeClr>
                </a:solidFill>
              </a:rPr>
              <a:t>Cluster sampling – Stage 1</a:t>
            </a:r>
            <a:endParaRPr lang="en-US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211960" y="1772816"/>
            <a:ext cx="4824536" cy="3672408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/>
          <p:cNvSpPr/>
          <p:nvPr/>
        </p:nvSpPr>
        <p:spPr>
          <a:xfrm>
            <a:off x="5076056" y="2564904"/>
            <a:ext cx="1080120" cy="64807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6084168" y="3041398"/>
            <a:ext cx="1080120" cy="64807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4479365" y="1928417"/>
            <a:ext cx="1080120" cy="64807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6213114" y="2164599"/>
            <a:ext cx="1080120" cy="6480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5777801" y="3991636"/>
            <a:ext cx="1080120" cy="6480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/>
          <p:cNvSpPr/>
          <p:nvPr/>
        </p:nvSpPr>
        <p:spPr>
          <a:xfrm>
            <a:off x="4272906" y="3233330"/>
            <a:ext cx="1080120" cy="64807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/>
          <p:cNvSpPr/>
          <p:nvPr/>
        </p:nvSpPr>
        <p:spPr>
          <a:xfrm>
            <a:off x="6624228" y="4728592"/>
            <a:ext cx="1080120" cy="64807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4659273" y="4614664"/>
            <a:ext cx="1080120" cy="6480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/>
          <p:cNvSpPr/>
          <p:nvPr/>
        </p:nvSpPr>
        <p:spPr>
          <a:xfrm>
            <a:off x="7921352" y="3985501"/>
            <a:ext cx="1080120" cy="64807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/>
          <p:cNvSpPr/>
          <p:nvPr/>
        </p:nvSpPr>
        <p:spPr>
          <a:xfrm>
            <a:off x="7325072" y="3022104"/>
            <a:ext cx="1080120" cy="6480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/>
          <p:cNvSpPr/>
          <p:nvPr/>
        </p:nvSpPr>
        <p:spPr>
          <a:xfrm>
            <a:off x="7551462" y="1916832"/>
            <a:ext cx="1080120" cy="64807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/>
          <p:cNvSpPr txBox="1"/>
          <p:nvPr/>
        </p:nvSpPr>
        <p:spPr>
          <a:xfrm>
            <a:off x="384474" y="1772816"/>
            <a:ext cx="33899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IN" sz="2400" dirty="0" smtClean="0">
                <a:solidFill>
                  <a:schemeClr val="accent2">
                    <a:lumMod val="50000"/>
                  </a:schemeClr>
                </a:solidFill>
              </a:rPr>
              <a:t>From the list of villages, </a:t>
            </a:r>
            <a:r>
              <a:rPr lang="en-IN" sz="2400" b="1" dirty="0" smtClean="0">
                <a:solidFill>
                  <a:schemeClr val="accent2">
                    <a:lumMod val="50000"/>
                  </a:schemeClr>
                </a:solidFill>
              </a:rPr>
              <a:t>randomly</a:t>
            </a:r>
            <a:r>
              <a:rPr lang="en-IN" sz="24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IN" sz="2400" b="1" dirty="0" smtClean="0">
                <a:solidFill>
                  <a:schemeClr val="accent2">
                    <a:lumMod val="50000"/>
                  </a:schemeClr>
                </a:solidFill>
              </a:rPr>
              <a:t>select</a:t>
            </a:r>
            <a:r>
              <a:rPr lang="en-IN" sz="2400" dirty="0" smtClean="0">
                <a:solidFill>
                  <a:schemeClr val="accent2">
                    <a:lumMod val="50000"/>
                  </a:schemeClr>
                </a:solidFill>
              </a:rPr>
              <a:t> an appropriate number </a:t>
            </a:r>
            <a:r>
              <a:rPr lang="en-IN" sz="2400" b="1" dirty="0" smtClean="0">
                <a:solidFill>
                  <a:schemeClr val="accent2">
                    <a:lumMod val="50000"/>
                  </a:schemeClr>
                </a:solidFill>
              </a:rPr>
              <a:t>using the PPS method</a:t>
            </a:r>
            <a:r>
              <a:rPr lang="en-IN" sz="2400" dirty="0" smtClean="0">
                <a:solidFill>
                  <a:schemeClr val="accent2">
                    <a:lumMod val="50000"/>
                  </a:schemeClr>
                </a:solidFill>
              </a:rPr>
              <a:t> (see below); easy-to-use functions for random selection available in MS Excel*.</a:t>
            </a:r>
            <a:endParaRPr lang="en-IN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7544" y="5805264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accent2">
                    <a:lumMod val="50000"/>
                  </a:schemeClr>
                </a:solidFill>
              </a:rPr>
              <a:t>* =</a:t>
            </a:r>
            <a:r>
              <a:rPr lang="en-IN" dirty="0" err="1" smtClean="0">
                <a:solidFill>
                  <a:schemeClr val="accent2">
                    <a:lumMod val="50000"/>
                  </a:schemeClr>
                </a:solidFill>
              </a:rPr>
              <a:t>randbetween</a:t>
            </a:r>
            <a:r>
              <a:rPr lang="en-IN" dirty="0" smtClean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en-IN" dirty="0" err="1" smtClean="0">
                <a:solidFill>
                  <a:schemeClr val="accent2">
                    <a:lumMod val="50000"/>
                  </a:schemeClr>
                </a:solidFill>
              </a:rPr>
              <a:t>min,max</a:t>
            </a:r>
            <a:r>
              <a:rPr lang="en-IN" dirty="0" smtClean="0">
                <a:solidFill>
                  <a:schemeClr val="accent2">
                    <a:lumMod val="50000"/>
                  </a:schemeClr>
                </a:solidFill>
              </a:rPr>
              <a:t>)</a:t>
            </a:r>
            <a:endParaRPr lang="en-IN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3D44D-391F-4A71-8EF5-2B15C9E964EE}" type="slidenum">
              <a:rPr lang="en-IN" smtClean="0">
                <a:solidFill>
                  <a:srgbClr val="E4AB34">
                    <a:tint val="75000"/>
                  </a:srgbClr>
                </a:solidFill>
              </a:rPr>
              <a:pPr/>
              <a:t>20</a:t>
            </a:fld>
            <a:endParaRPr lang="en-IN">
              <a:solidFill>
                <a:srgbClr val="E4AB3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83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8"/>
          <p:cNvSpPr txBox="1">
            <a:spLocks/>
          </p:cNvSpPr>
          <p:nvPr/>
        </p:nvSpPr>
        <p:spPr>
          <a:xfrm>
            <a:off x="251520" y="1556792"/>
            <a:ext cx="8763000" cy="423793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de-DE" sz="2000" dirty="0" smtClean="0">
                <a:solidFill>
                  <a:schemeClr val="accent2">
                    <a:lumMod val="50000"/>
                  </a:schemeClr>
                </a:solidFill>
              </a:rPr>
              <a:t>Probability-proportionate-to-size‘ (PPS) method </a:t>
            </a:r>
            <a:r>
              <a:rPr lang="de-DE" sz="2000" b="1" dirty="0" smtClean="0">
                <a:solidFill>
                  <a:schemeClr val="accent2">
                    <a:lumMod val="50000"/>
                  </a:schemeClr>
                </a:solidFill>
              </a:rPr>
              <a:t>permits an equal number of HHs to be selected per village</a:t>
            </a:r>
            <a:r>
              <a:rPr lang="de-DE" sz="20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de-DE" sz="2000" dirty="0" smtClean="0">
                <a:solidFill>
                  <a:schemeClr val="accent2">
                    <a:lumMod val="50000"/>
                  </a:schemeClr>
                </a:solidFill>
                <a:sym typeface="Wingdings" panose="05000000000000000000" pitchFamily="2" charset="2"/>
              </a:rPr>
              <a:t> logistical advantages!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2000" b="1" dirty="0" smtClean="0">
                <a:solidFill>
                  <a:schemeClr val="accent2">
                    <a:lumMod val="50000"/>
                  </a:schemeClr>
                </a:solidFill>
                <a:sym typeface="Wingdings" panose="05000000000000000000" pitchFamily="2" charset="2"/>
              </a:rPr>
              <a:t>Probability of a village to be selected must be proportionate to its size </a:t>
            </a:r>
            <a:r>
              <a:rPr lang="de-DE" sz="2000" dirty="0" smtClean="0">
                <a:solidFill>
                  <a:schemeClr val="accent2">
                    <a:lumMod val="50000"/>
                  </a:schemeClr>
                </a:solidFill>
                <a:sym typeface="Wingdings" panose="05000000000000000000" pitchFamily="2" charset="2"/>
              </a:rPr>
              <a:t>to fulfill the ‚Golden Rule‘. </a:t>
            </a:r>
            <a:r>
              <a:rPr lang="de-DE" sz="2000" dirty="0" smtClean="0">
                <a:solidFill>
                  <a:schemeClr val="accent2">
                    <a:lumMod val="50000"/>
                  </a:schemeClr>
                </a:solidFill>
              </a:rPr>
              <a:t>Example:</a:t>
            </a:r>
          </a:p>
          <a:p>
            <a:pPr marL="0" indent="0">
              <a:buNone/>
            </a:pPr>
            <a:endParaRPr lang="de-DE" sz="2000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47664" y="548680"/>
            <a:ext cx="6153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cap="small" dirty="0" smtClean="0">
                <a:solidFill>
                  <a:schemeClr val="accent2">
                    <a:lumMod val="50000"/>
                  </a:schemeClr>
                </a:solidFill>
              </a:rPr>
              <a:t>The PPS method for village selection</a:t>
            </a:r>
            <a:endParaRPr lang="en-US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869542" y="2924944"/>
          <a:ext cx="7526955" cy="21202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0522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6920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241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1216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01622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92447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>
                          <a:solidFill>
                            <a:srgbClr val="336600"/>
                          </a:solidFill>
                          <a:effectLst/>
                        </a:rPr>
                        <a:t>Village </a:t>
                      </a:r>
                      <a:endParaRPr lang="en-IN" sz="1800" dirty="0">
                        <a:solidFill>
                          <a:srgbClr val="3366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>
                          <a:solidFill>
                            <a:srgbClr val="336600"/>
                          </a:solidFill>
                          <a:effectLst/>
                        </a:rPr>
                        <a:t>Number of households (HHs)</a:t>
                      </a:r>
                      <a:endParaRPr lang="en-IN" sz="1800" dirty="0">
                        <a:solidFill>
                          <a:srgbClr val="3366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>
                          <a:solidFill>
                            <a:srgbClr val="336600"/>
                          </a:solidFill>
                          <a:effectLst/>
                        </a:rPr>
                        <a:t>Cumulative number of HHs</a:t>
                      </a:r>
                      <a:endParaRPr lang="en-IN" sz="1800" dirty="0">
                        <a:solidFill>
                          <a:srgbClr val="3366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>
                          <a:solidFill>
                            <a:srgbClr val="336600"/>
                          </a:solidFill>
                          <a:effectLst/>
                        </a:rPr>
                        <a:t>HH ID intervals</a:t>
                      </a:r>
                      <a:endParaRPr lang="en-IN" sz="1800" dirty="0">
                        <a:solidFill>
                          <a:srgbClr val="3366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>
                          <a:solidFill>
                            <a:srgbClr val="336600"/>
                          </a:solidFill>
                          <a:effectLst/>
                        </a:rPr>
                        <a:t>Probability of </a:t>
                      </a:r>
                      <a:r>
                        <a:rPr lang="en-IN" sz="1800" dirty="0" smtClean="0">
                          <a:solidFill>
                            <a:srgbClr val="336600"/>
                          </a:solidFill>
                          <a:effectLst/>
                        </a:rPr>
                        <a:t>selection through random number</a:t>
                      </a:r>
                      <a:endParaRPr lang="en-IN" sz="1800" dirty="0">
                        <a:solidFill>
                          <a:srgbClr val="3366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89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>
                          <a:solidFill>
                            <a:srgbClr val="336600"/>
                          </a:solidFill>
                          <a:effectLst/>
                        </a:rPr>
                        <a:t>A</a:t>
                      </a:r>
                      <a:endParaRPr lang="en-IN" sz="1800" dirty="0">
                        <a:solidFill>
                          <a:srgbClr val="3366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800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200</a:t>
                      </a:r>
                      <a:endParaRPr lang="en-IN" sz="18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800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200</a:t>
                      </a:r>
                      <a:endParaRPr lang="en-IN" sz="18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800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1 -200</a:t>
                      </a:r>
                      <a:endParaRPr lang="en-IN" sz="18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200/1000 = 20%</a:t>
                      </a:r>
                      <a:endParaRPr lang="en-IN" sz="18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989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>
                          <a:solidFill>
                            <a:srgbClr val="336600"/>
                          </a:solidFill>
                          <a:effectLst/>
                        </a:rPr>
                        <a:t>B</a:t>
                      </a:r>
                      <a:endParaRPr lang="en-IN" sz="1800" dirty="0">
                        <a:solidFill>
                          <a:srgbClr val="3366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800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300</a:t>
                      </a:r>
                      <a:endParaRPr lang="en-IN" sz="18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800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500</a:t>
                      </a:r>
                      <a:endParaRPr lang="en-IN" sz="18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800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201 – 500</a:t>
                      </a:r>
                      <a:endParaRPr lang="en-IN" sz="18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300/1000 = 30%</a:t>
                      </a:r>
                      <a:endParaRPr lang="en-IN" sz="18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989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>
                          <a:solidFill>
                            <a:srgbClr val="336600"/>
                          </a:solidFill>
                          <a:effectLst/>
                        </a:rPr>
                        <a:t>C</a:t>
                      </a:r>
                      <a:endParaRPr lang="en-IN" sz="1800" dirty="0">
                        <a:solidFill>
                          <a:srgbClr val="3366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800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100</a:t>
                      </a:r>
                      <a:endParaRPr lang="en-IN" sz="18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800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600</a:t>
                      </a:r>
                      <a:endParaRPr lang="en-IN" sz="18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800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501 – 600</a:t>
                      </a:r>
                      <a:endParaRPr lang="en-IN" sz="18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100/1000 = 10%</a:t>
                      </a:r>
                      <a:endParaRPr lang="en-IN" sz="18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989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>
                          <a:solidFill>
                            <a:srgbClr val="336600"/>
                          </a:solidFill>
                          <a:effectLst/>
                        </a:rPr>
                        <a:t>D</a:t>
                      </a:r>
                      <a:endParaRPr lang="en-IN" sz="1800" dirty="0">
                        <a:solidFill>
                          <a:srgbClr val="3366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800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400</a:t>
                      </a:r>
                      <a:endParaRPr lang="en-IN" sz="18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800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1000</a:t>
                      </a:r>
                      <a:endParaRPr lang="en-IN" sz="18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800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601 – 1000</a:t>
                      </a:r>
                      <a:endParaRPr lang="en-IN" sz="18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400/1000 = 40%</a:t>
                      </a:r>
                      <a:endParaRPr lang="en-IN" sz="18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Content Placeholder 8"/>
          <p:cNvSpPr txBox="1">
            <a:spLocks/>
          </p:cNvSpPr>
          <p:nvPr/>
        </p:nvSpPr>
        <p:spPr>
          <a:xfrm>
            <a:off x="251520" y="5146487"/>
            <a:ext cx="8763000" cy="129647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de-DE" sz="2000" dirty="0" smtClean="0">
                <a:solidFill>
                  <a:schemeClr val="accent2">
                    <a:lumMod val="50000"/>
                  </a:schemeClr>
                </a:solidFill>
              </a:rPr>
              <a:t>Generate random number within the range 1 – max. HH ID (1000 in the example); </a:t>
            </a:r>
            <a:r>
              <a:rPr lang="de-DE" sz="2000" b="1" dirty="0" smtClean="0">
                <a:solidFill>
                  <a:schemeClr val="accent2">
                    <a:lumMod val="50000"/>
                  </a:schemeClr>
                </a:solidFill>
              </a:rPr>
              <a:t>a village is selected if the random number falls within its HH ID interval </a:t>
            </a:r>
            <a:r>
              <a:rPr lang="de-DE" sz="2000" dirty="0" smtClean="0">
                <a:solidFill>
                  <a:schemeClr val="accent2">
                    <a:lumMod val="50000"/>
                  </a:schemeClr>
                </a:solidFill>
              </a:rPr>
              <a:t>(thus making selection PPS). </a:t>
            </a:r>
            <a:endParaRPr lang="de-DE" sz="2000" dirty="0" smtClean="0">
              <a:solidFill>
                <a:schemeClr val="accent2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de-DE" sz="2000" b="1" dirty="0" smtClean="0">
                <a:solidFill>
                  <a:schemeClr val="accent2">
                    <a:lumMod val="50000"/>
                  </a:schemeClr>
                </a:solidFill>
                <a:sym typeface="Wingdings" panose="05000000000000000000" pitchFamily="2" charset="2"/>
              </a:rPr>
              <a:t>Prerequiste:</a:t>
            </a:r>
            <a:r>
              <a:rPr lang="de-DE" sz="2000" dirty="0" smtClean="0">
                <a:solidFill>
                  <a:schemeClr val="accent2">
                    <a:lumMod val="50000"/>
                  </a:schemeClr>
                </a:solidFill>
                <a:sym typeface="Wingdings" panose="05000000000000000000" pitchFamily="2" charset="2"/>
              </a:rPr>
              <a:t> village sampling frame includes info on number of HHs!</a:t>
            </a:r>
            <a:endParaRPr lang="de-DE" sz="2000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de-DE" sz="2000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3D44D-391F-4A71-8EF5-2B15C9E964EE}" type="slidenum">
              <a:rPr lang="en-IN" smtClean="0">
                <a:solidFill>
                  <a:srgbClr val="E4AB34">
                    <a:tint val="75000"/>
                  </a:srgbClr>
                </a:solidFill>
              </a:rPr>
              <a:pPr/>
              <a:t>21</a:t>
            </a:fld>
            <a:endParaRPr lang="en-IN">
              <a:solidFill>
                <a:srgbClr val="E4AB3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45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19672" y="116632"/>
            <a:ext cx="6968952" cy="1143000"/>
          </a:xfrm>
        </p:spPr>
        <p:txBody>
          <a:bodyPr/>
          <a:lstStyle/>
          <a:p>
            <a:r>
              <a:rPr lang="en-IN" dirty="0" smtClean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>Sampling Steps</a:t>
            </a:r>
            <a:endParaRPr lang="en-IN" dirty="0">
              <a:solidFill>
                <a:schemeClr val="accent6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15616" y="1484784"/>
            <a:ext cx="7558100" cy="99004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IN" sz="2800" b="1" i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Selection of villages in a district: Example of </a:t>
            </a:r>
            <a:r>
              <a:rPr lang="en-IN" sz="2800" b="1" i="1" dirty="0" err="1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Begusarai</a:t>
            </a:r>
            <a:r>
              <a:rPr lang="en-IN" sz="2800" b="1" i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, </a:t>
            </a:r>
            <a:r>
              <a:rPr lang="en-IN" sz="2800" b="1" i="1" dirty="0" err="1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Biahr</a:t>
            </a:r>
            <a:endParaRPr lang="en-IN" sz="2800" b="1" i="1" dirty="0" smtClean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  <a:p>
            <a:r>
              <a:rPr lang="en-IN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Applying PPS on census data 2011</a:t>
            </a:r>
          </a:p>
          <a:p>
            <a:endParaRPr lang="en-IN" dirty="0" smtClean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  <a:p>
            <a:endParaRPr lang="en-IN" dirty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2997"/>
            <a:ext cx="9144000" cy="472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79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8738" t="10781" r="30313" b="6580"/>
          <a:stretch/>
        </p:blipFill>
        <p:spPr>
          <a:xfrm>
            <a:off x="107504" y="504056"/>
            <a:ext cx="8928992" cy="6291008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763688" y="30769"/>
            <a:ext cx="5544616" cy="50405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b="1" dirty="0" smtClean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>Result of PPS – Villages Selected</a:t>
            </a:r>
            <a:endParaRPr lang="en-IN" sz="2800" b="1" dirty="0">
              <a:solidFill>
                <a:schemeClr val="accent6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4067944" y="913955"/>
            <a:ext cx="720080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482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47664" y="548680"/>
            <a:ext cx="4482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cap="small" dirty="0" smtClean="0">
                <a:solidFill>
                  <a:schemeClr val="accent2">
                    <a:lumMod val="50000"/>
                  </a:schemeClr>
                </a:solidFill>
              </a:rPr>
              <a:t>Cluster sampling – Stage 2</a:t>
            </a:r>
            <a:endParaRPr lang="en-US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211960" y="1772816"/>
            <a:ext cx="4824536" cy="3672408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/>
          <p:cNvSpPr/>
          <p:nvPr/>
        </p:nvSpPr>
        <p:spPr>
          <a:xfrm>
            <a:off x="5076056" y="2564904"/>
            <a:ext cx="1080120" cy="64807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6084168" y="3041398"/>
            <a:ext cx="1080120" cy="64807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4479365" y="1928417"/>
            <a:ext cx="1080120" cy="64807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6213114" y="2164599"/>
            <a:ext cx="1080120" cy="6480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5777801" y="3991636"/>
            <a:ext cx="1080120" cy="6480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/>
          <p:cNvSpPr/>
          <p:nvPr/>
        </p:nvSpPr>
        <p:spPr>
          <a:xfrm>
            <a:off x="4272906" y="3233330"/>
            <a:ext cx="1080120" cy="64807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/>
          <p:cNvSpPr/>
          <p:nvPr/>
        </p:nvSpPr>
        <p:spPr>
          <a:xfrm>
            <a:off x="6624228" y="4728592"/>
            <a:ext cx="1080120" cy="64807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4659273" y="4614664"/>
            <a:ext cx="1080120" cy="6480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/>
          <p:cNvSpPr/>
          <p:nvPr/>
        </p:nvSpPr>
        <p:spPr>
          <a:xfrm>
            <a:off x="7921352" y="3985501"/>
            <a:ext cx="1080120" cy="64807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/>
          <p:cNvSpPr/>
          <p:nvPr/>
        </p:nvSpPr>
        <p:spPr>
          <a:xfrm>
            <a:off x="7325072" y="3022104"/>
            <a:ext cx="1080120" cy="6480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/>
          <p:cNvSpPr/>
          <p:nvPr/>
        </p:nvSpPr>
        <p:spPr>
          <a:xfrm>
            <a:off x="7551462" y="1916832"/>
            <a:ext cx="1080120" cy="64807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/>
          <p:cNvSpPr/>
          <p:nvPr/>
        </p:nvSpPr>
        <p:spPr>
          <a:xfrm>
            <a:off x="6444208" y="2276872"/>
            <a:ext cx="180020" cy="144016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/>
          <p:cNvSpPr/>
          <p:nvPr/>
        </p:nvSpPr>
        <p:spPr>
          <a:xfrm>
            <a:off x="6649271" y="2368174"/>
            <a:ext cx="180020" cy="144016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/>
          <p:cNvSpPr/>
          <p:nvPr/>
        </p:nvSpPr>
        <p:spPr>
          <a:xfrm>
            <a:off x="6868395" y="2335099"/>
            <a:ext cx="180020" cy="144016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/>
          <p:cNvSpPr/>
          <p:nvPr/>
        </p:nvSpPr>
        <p:spPr>
          <a:xfrm>
            <a:off x="6373471" y="2504481"/>
            <a:ext cx="180020" cy="144016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/>
          <p:cNvSpPr/>
          <p:nvPr/>
        </p:nvSpPr>
        <p:spPr>
          <a:xfrm>
            <a:off x="6847787" y="2563826"/>
            <a:ext cx="180020" cy="144016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/>
          <p:cNvSpPr/>
          <p:nvPr/>
        </p:nvSpPr>
        <p:spPr>
          <a:xfrm>
            <a:off x="6549288" y="2575764"/>
            <a:ext cx="180020" cy="144016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Oval 20"/>
          <p:cNvSpPr/>
          <p:nvPr/>
        </p:nvSpPr>
        <p:spPr>
          <a:xfrm>
            <a:off x="7759588" y="3115201"/>
            <a:ext cx="180020" cy="144016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Oval 21"/>
          <p:cNvSpPr/>
          <p:nvPr/>
        </p:nvSpPr>
        <p:spPr>
          <a:xfrm>
            <a:off x="7992380" y="3140968"/>
            <a:ext cx="180020" cy="144016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/>
          <p:cNvSpPr/>
          <p:nvPr/>
        </p:nvSpPr>
        <p:spPr>
          <a:xfrm>
            <a:off x="8058031" y="3416570"/>
            <a:ext cx="180020" cy="144016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Oval 23"/>
          <p:cNvSpPr/>
          <p:nvPr/>
        </p:nvSpPr>
        <p:spPr>
          <a:xfrm>
            <a:off x="7461452" y="3284984"/>
            <a:ext cx="180020" cy="144016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/>
          <p:cNvSpPr/>
          <p:nvPr/>
        </p:nvSpPr>
        <p:spPr>
          <a:xfrm>
            <a:off x="7713637" y="3452428"/>
            <a:ext cx="180020" cy="144016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Oval 25"/>
          <p:cNvSpPr/>
          <p:nvPr/>
        </p:nvSpPr>
        <p:spPr>
          <a:xfrm>
            <a:off x="6123104" y="4062028"/>
            <a:ext cx="180020" cy="144016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Oval 26"/>
          <p:cNvSpPr/>
          <p:nvPr/>
        </p:nvSpPr>
        <p:spPr>
          <a:xfrm>
            <a:off x="6522469" y="4174296"/>
            <a:ext cx="180020" cy="144016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Oval 27"/>
          <p:cNvSpPr/>
          <p:nvPr/>
        </p:nvSpPr>
        <p:spPr>
          <a:xfrm>
            <a:off x="6378397" y="4386872"/>
            <a:ext cx="180020" cy="144016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Oval 28"/>
          <p:cNvSpPr/>
          <p:nvPr/>
        </p:nvSpPr>
        <p:spPr>
          <a:xfrm>
            <a:off x="6007400" y="4278860"/>
            <a:ext cx="180020" cy="144016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Oval 29"/>
          <p:cNvSpPr/>
          <p:nvPr/>
        </p:nvSpPr>
        <p:spPr>
          <a:xfrm>
            <a:off x="6159800" y="4431260"/>
            <a:ext cx="180020" cy="144016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Oval 30"/>
          <p:cNvSpPr/>
          <p:nvPr/>
        </p:nvSpPr>
        <p:spPr>
          <a:xfrm>
            <a:off x="4722956" y="4816452"/>
            <a:ext cx="180020" cy="144016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Oval 31"/>
          <p:cNvSpPr/>
          <p:nvPr/>
        </p:nvSpPr>
        <p:spPr>
          <a:xfrm>
            <a:off x="5036622" y="4680999"/>
            <a:ext cx="180020" cy="144016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/>
          <p:cNvSpPr/>
          <p:nvPr/>
        </p:nvSpPr>
        <p:spPr>
          <a:xfrm>
            <a:off x="5322669" y="4770018"/>
            <a:ext cx="180020" cy="144016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Oval 33"/>
          <p:cNvSpPr/>
          <p:nvPr/>
        </p:nvSpPr>
        <p:spPr>
          <a:xfrm>
            <a:off x="4986046" y="4919340"/>
            <a:ext cx="180020" cy="144016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/>
          <p:cNvSpPr/>
          <p:nvPr/>
        </p:nvSpPr>
        <p:spPr>
          <a:xfrm>
            <a:off x="5202070" y="5052628"/>
            <a:ext cx="180020" cy="144016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Oval 35"/>
          <p:cNvSpPr/>
          <p:nvPr/>
        </p:nvSpPr>
        <p:spPr>
          <a:xfrm>
            <a:off x="7871496" y="3282617"/>
            <a:ext cx="180020" cy="144016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Oval 36"/>
          <p:cNvSpPr/>
          <p:nvPr/>
        </p:nvSpPr>
        <p:spPr>
          <a:xfrm>
            <a:off x="6275504" y="4214428"/>
            <a:ext cx="180020" cy="144016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Oval 37"/>
          <p:cNvSpPr/>
          <p:nvPr/>
        </p:nvSpPr>
        <p:spPr>
          <a:xfrm>
            <a:off x="5433359" y="4966963"/>
            <a:ext cx="180020" cy="144016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TextBox 38"/>
          <p:cNvSpPr txBox="1"/>
          <p:nvPr/>
        </p:nvSpPr>
        <p:spPr>
          <a:xfrm>
            <a:off x="384474" y="1772816"/>
            <a:ext cx="33899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IN" sz="2400" b="1" dirty="0" smtClean="0">
                <a:solidFill>
                  <a:schemeClr val="accent2">
                    <a:lumMod val="50000"/>
                  </a:schemeClr>
                </a:solidFill>
              </a:rPr>
              <a:t>For the selected villages</a:t>
            </a:r>
            <a:r>
              <a:rPr lang="en-IN" sz="2400" dirty="0" smtClean="0">
                <a:solidFill>
                  <a:schemeClr val="accent2">
                    <a:lumMod val="50000"/>
                  </a:schemeClr>
                </a:solidFill>
              </a:rPr>
              <a:t>, compile a list of all resident households; this is the </a:t>
            </a:r>
            <a:r>
              <a:rPr lang="en-IN" sz="2400" b="1" dirty="0" smtClean="0">
                <a:solidFill>
                  <a:schemeClr val="accent2">
                    <a:lumMod val="50000"/>
                  </a:schemeClr>
                </a:solidFill>
              </a:rPr>
              <a:t>sampling frame for Stage 2 </a:t>
            </a:r>
            <a:r>
              <a:rPr lang="en-IN" sz="2400" dirty="0" smtClean="0">
                <a:solidFill>
                  <a:schemeClr val="accent2">
                    <a:lumMod val="50000"/>
                  </a:schemeClr>
                </a:solidFill>
              </a:rPr>
              <a:t>of the cluster sampling procedure.</a:t>
            </a:r>
            <a:endParaRPr lang="en-IN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3D44D-391F-4A71-8EF5-2B15C9E964EE}" type="slidenum">
              <a:rPr lang="en-IN" smtClean="0">
                <a:solidFill>
                  <a:srgbClr val="E4AB34">
                    <a:tint val="75000"/>
                  </a:srgbClr>
                </a:solidFill>
              </a:rPr>
              <a:pPr/>
              <a:t>24</a:t>
            </a:fld>
            <a:endParaRPr lang="en-IN">
              <a:solidFill>
                <a:srgbClr val="E4AB3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91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47664" y="548680"/>
            <a:ext cx="4482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cap="small" dirty="0" smtClean="0">
                <a:solidFill>
                  <a:schemeClr val="accent2">
                    <a:lumMod val="50000"/>
                  </a:schemeClr>
                </a:solidFill>
              </a:rPr>
              <a:t>Cluster sampling – Stage 2</a:t>
            </a:r>
            <a:endParaRPr lang="en-US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211960" y="1772816"/>
            <a:ext cx="4824536" cy="3672408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/>
          <p:cNvSpPr/>
          <p:nvPr/>
        </p:nvSpPr>
        <p:spPr>
          <a:xfrm>
            <a:off x="5076056" y="2564904"/>
            <a:ext cx="1080120" cy="64807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6084168" y="3041398"/>
            <a:ext cx="1080120" cy="64807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4479365" y="1928417"/>
            <a:ext cx="1080120" cy="64807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6213114" y="2164599"/>
            <a:ext cx="1080120" cy="6480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5777801" y="3991636"/>
            <a:ext cx="1080120" cy="6480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/>
          <p:cNvSpPr/>
          <p:nvPr/>
        </p:nvSpPr>
        <p:spPr>
          <a:xfrm>
            <a:off x="4272906" y="3233330"/>
            <a:ext cx="1080120" cy="64807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/>
          <p:cNvSpPr/>
          <p:nvPr/>
        </p:nvSpPr>
        <p:spPr>
          <a:xfrm>
            <a:off x="6624228" y="4728592"/>
            <a:ext cx="1080120" cy="64807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4659273" y="4614664"/>
            <a:ext cx="1080120" cy="6480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/>
          <p:cNvSpPr/>
          <p:nvPr/>
        </p:nvSpPr>
        <p:spPr>
          <a:xfrm>
            <a:off x="7921352" y="3985501"/>
            <a:ext cx="1080120" cy="64807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/>
          <p:cNvSpPr/>
          <p:nvPr/>
        </p:nvSpPr>
        <p:spPr>
          <a:xfrm>
            <a:off x="7325072" y="3022104"/>
            <a:ext cx="1080120" cy="6480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/>
          <p:cNvSpPr/>
          <p:nvPr/>
        </p:nvSpPr>
        <p:spPr>
          <a:xfrm>
            <a:off x="7551462" y="1916832"/>
            <a:ext cx="1080120" cy="64807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/>
          <p:cNvSpPr/>
          <p:nvPr/>
        </p:nvSpPr>
        <p:spPr>
          <a:xfrm>
            <a:off x="6444208" y="2276872"/>
            <a:ext cx="180020" cy="144016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/>
          <p:cNvSpPr/>
          <p:nvPr/>
        </p:nvSpPr>
        <p:spPr>
          <a:xfrm>
            <a:off x="6649271" y="2368174"/>
            <a:ext cx="180020" cy="1440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/>
          <p:cNvSpPr/>
          <p:nvPr/>
        </p:nvSpPr>
        <p:spPr>
          <a:xfrm>
            <a:off x="6868395" y="2335099"/>
            <a:ext cx="180020" cy="144016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/>
          <p:cNvSpPr/>
          <p:nvPr/>
        </p:nvSpPr>
        <p:spPr>
          <a:xfrm>
            <a:off x="6373471" y="2504481"/>
            <a:ext cx="180020" cy="1440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/>
          <p:cNvSpPr/>
          <p:nvPr/>
        </p:nvSpPr>
        <p:spPr>
          <a:xfrm>
            <a:off x="6847787" y="2563826"/>
            <a:ext cx="180020" cy="1440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/>
          <p:cNvSpPr/>
          <p:nvPr/>
        </p:nvSpPr>
        <p:spPr>
          <a:xfrm>
            <a:off x="6549288" y="2575764"/>
            <a:ext cx="180020" cy="144016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Oval 20"/>
          <p:cNvSpPr/>
          <p:nvPr/>
        </p:nvSpPr>
        <p:spPr>
          <a:xfrm>
            <a:off x="7759588" y="3115201"/>
            <a:ext cx="180020" cy="144016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Oval 21"/>
          <p:cNvSpPr/>
          <p:nvPr/>
        </p:nvSpPr>
        <p:spPr>
          <a:xfrm>
            <a:off x="7992380" y="3140968"/>
            <a:ext cx="180020" cy="1440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/>
          <p:cNvSpPr/>
          <p:nvPr/>
        </p:nvSpPr>
        <p:spPr>
          <a:xfrm>
            <a:off x="8058031" y="3416570"/>
            <a:ext cx="180020" cy="144016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Oval 23"/>
          <p:cNvSpPr/>
          <p:nvPr/>
        </p:nvSpPr>
        <p:spPr>
          <a:xfrm>
            <a:off x="7461452" y="3284984"/>
            <a:ext cx="180020" cy="1440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/>
          <p:cNvSpPr/>
          <p:nvPr/>
        </p:nvSpPr>
        <p:spPr>
          <a:xfrm>
            <a:off x="7713637" y="3452428"/>
            <a:ext cx="180020" cy="1440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Oval 25"/>
          <p:cNvSpPr/>
          <p:nvPr/>
        </p:nvSpPr>
        <p:spPr>
          <a:xfrm>
            <a:off x="6123104" y="4062028"/>
            <a:ext cx="180020" cy="1440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Oval 26"/>
          <p:cNvSpPr/>
          <p:nvPr/>
        </p:nvSpPr>
        <p:spPr>
          <a:xfrm>
            <a:off x="6522469" y="4174296"/>
            <a:ext cx="180020" cy="1440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Oval 27"/>
          <p:cNvSpPr/>
          <p:nvPr/>
        </p:nvSpPr>
        <p:spPr>
          <a:xfrm>
            <a:off x="6378397" y="4386872"/>
            <a:ext cx="180020" cy="1440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Oval 28"/>
          <p:cNvSpPr/>
          <p:nvPr/>
        </p:nvSpPr>
        <p:spPr>
          <a:xfrm>
            <a:off x="6007400" y="4278860"/>
            <a:ext cx="180020" cy="144016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Oval 29"/>
          <p:cNvSpPr/>
          <p:nvPr/>
        </p:nvSpPr>
        <p:spPr>
          <a:xfrm>
            <a:off x="6159800" y="4431260"/>
            <a:ext cx="180020" cy="144016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Oval 30"/>
          <p:cNvSpPr/>
          <p:nvPr/>
        </p:nvSpPr>
        <p:spPr>
          <a:xfrm>
            <a:off x="4722956" y="4816452"/>
            <a:ext cx="180020" cy="1440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Oval 31"/>
          <p:cNvSpPr/>
          <p:nvPr/>
        </p:nvSpPr>
        <p:spPr>
          <a:xfrm>
            <a:off x="5036622" y="4680999"/>
            <a:ext cx="180020" cy="144016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/>
          <p:cNvSpPr/>
          <p:nvPr/>
        </p:nvSpPr>
        <p:spPr>
          <a:xfrm>
            <a:off x="5322669" y="4770018"/>
            <a:ext cx="180020" cy="1440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Oval 33"/>
          <p:cNvSpPr/>
          <p:nvPr/>
        </p:nvSpPr>
        <p:spPr>
          <a:xfrm>
            <a:off x="4986046" y="4919340"/>
            <a:ext cx="180020" cy="144016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/>
          <p:cNvSpPr/>
          <p:nvPr/>
        </p:nvSpPr>
        <p:spPr>
          <a:xfrm>
            <a:off x="5202070" y="5052628"/>
            <a:ext cx="180020" cy="1440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Oval 35"/>
          <p:cNvSpPr/>
          <p:nvPr/>
        </p:nvSpPr>
        <p:spPr>
          <a:xfrm>
            <a:off x="7871496" y="3282617"/>
            <a:ext cx="180020" cy="144016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Oval 36"/>
          <p:cNvSpPr/>
          <p:nvPr/>
        </p:nvSpPr>
        <p:spPr>
          <a:xfrm>
            <a:off x="6275504" y="4214428"/>
            <a:ext cx="180020" cy="144016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Oval 37"/>
          <p:cNvSpPr/>
          <p:nvPr/>
        </p:nvSpPr>
        <p:spPr>
          <a:xfrm>
            <a:off x="5433359" y="4966963"/>
            <a:ext cx="180020" cy="144016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TextBox 38"/>
          <p:cNvSpPr txBox="1"/>
          <p:nvPr/>
        </p:nvSpPr>
        <p:spPr>
          <a:xfrm>
            <a:off x="384474" y="1772816"/>
            <a:ext cx="33899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IN" sz="2400" dirty="0" smtClean="0">
                <a:solidFill>
                  <a:schemeClr val="accent2">
                    <a:lumMod val="50000"/>
                  </a:schemeClr>
                </a:solidFill>
              </a:rPr>
              <a:t>From the lists of households, </a:t>
            </a:r>
            <a:r>
              <a:rPr lang="en-IN" sz="2400" b="1" dirty="0" smtClean="0">
                <a:solidFill>
                  <a:schemeClr val="accent2">
                    <a:lumMod val="50000"/>
                  </a:schemeClr>
                </a:solidFill>
              </a:rPr>
              <a:t>randomly</a:t>
            </a:r>
            <a:r>
              <a:rPr lang="en-IN" sz="2400" dirty="0" smtClean="0">
                <a:solidFill>
                  <a:schemeClr val="accent2">
                    <a:lumMod val="50000"/>
                  </a:schemeClr>
                </a:solidFill>
              </a:rPr>
              <a:t> select an appropriate number (again using MS Excel).</a:t>
            </a:r>
            <a:endParaRPr lang="en-IN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3D44D-391F-4A71-8EF5-2B15C9E964EE}" type="slidenum">
              <a:rPr lang="en-IN" smtClean="0">
                <a:solidFill>
                  <a:srgbClr val="E4AB34">
                    <a:tint val="75000"/>
                  </a:srgbClr>
                </a:solidFill>
              </a:rPr>
              <a:pPr/>
              <a:t>25</a:t>
            </a:fld>
            <a:endParaRPr lang="en-IN">
              <a:solidFill>
                <a:srgbClr val="E4AB3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06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19672" y="116632"/>
            <a:ext cx="6968952" cy="1143000"/>
          </a:xfrm>
        </p:spPr>
        <p:txBody>
          <a:bodyPr/>
          <a:lstStyle/>
          <a:p>
            <a:r>
              <a:rPr lang="en-IN" dirty="0" smtClean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>Sampling of Household</a:t>
            </a:r>
            <a:endParaRPr lang="en-IN" dirty="0">
              <a:solidFill>
                <a:schemeClr val="accent6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979985"/>
            <a:ext cx="8784976" cy="596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0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8"/>
          <p:cNvSpPr txBox="1">
            <a:spLocks/>
          </p:cNvSpPr>
          <p:nvPr/>
        </p:nvSpPr>
        <p:spPr>
          <a:xfrm>
            <a:off x="251520" y="1700808"/>
            <a:ext cx="8763000" cy="423793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accent2">
                    <a:lumMod val="50000"/>
                  </a:schemeClr>
                </a:solidFill>
              </a:rPr>
              <a:t>The larger the </a:t>
            </a:r>
            <a:r>
              <a:rPr lang="de-DE" sz="2400" dirty="0" smtClean="0">
                <a:solidFill>
                  <a:schemeClr val="accent2">
                    <a:lumMod val="50000"/>
                  </a:schemeClr>
                </a:solidFill>
              </a:rPr>
              <a:t>sample, </a:t>
            </a:r>
            <a:r>
              <a:rPr lang="de-DE" sz="2400" dirty="0">
                <a:solidFill>
                  <a:schemeClr val="accent2">
                    <a:lumMod val="50000"/>
                  </a:schemeClr>
                </a:solidFill>
              </a:rPr>
              <a:t>the more precise </a:t>
            </a:r>
            <a:r>
              <a:rPr lang="de-DE" sz="2400" dirty="0" smtClean="0">
                <a:solidFill>
                  <a:schemeClr val="accent2">
                    <a:lumMod val="50000"/>
                  </a:schemeClr>
                </a:solidFill>
              </a:rPr>
              <a:t>is the </a:t>
            </a:r>
            <a:r>
              <a:rPr lang="de-DE" sz="2400" i="1" dirty="0" smtClean="0">
                <a:solidFill>
                  <a:schemeClr val="accent2">
                    <a:lumMod val="50000"/>
                  </a:schemeClr>
                </a:solidFill>
              </a:rPr>
              <a:t>estimates</a:t>
            </a:r>
            <a:r>
              <a:rPr lang="de-DE" sz="2400" dirty="0" smtClean="0">
                <a:solidFill>
                  <a:schemeClr val="accent2">
                    <a:lumMod val="50000"/>
                  </a:schemeClr>
                </a:solidFill>
              </a:rPr>
              <a:t> of the underlying population (e.g. </a:t>
            </a:r>
            <a:r>
              <a:rPr lang="de-DE" sz="2400" dirty="0">
                <a:solidFill>
                  <a:schemeClr val="accent2">
                    <a:lumMod val="50000"/>
                  </a:schemeClr>
                </a:solidFill>
              </a:rPr>
              <a:t>a</a:t>
            </a:r>
            <a:r>
              <a:rPr lang="de-DE" sz="2400" dirty="0" smtClean="0">
                <a:solidFill>
                  <a:schemeClr val="accent2">
                    <a:lumMod val="50000"/>
                  </a:schemeClr>
                </a:solidFill>
              </a:rPr>
              <a:t>verage rice yield, % farmers using mechanical transplanting </a:t>
            </a:r>
            <a:r>
              <a:rPr lang="de-DE" sz="2400" i="1" dirty="0" smtClean="0">
                <a:solidFill>
                  <a:schemeClr val="accent2">
                    <a:lumMod val="50000"/>
                  </a:schemeClr>
                </a:solidFill>
              </a:rPr>
              <a:t>in the district</a:t>
            </a:r>
            <a:r>
              <a:rPr lang="de-DE" sz="2400" dirty="0" smtClean="0">
                <a:solidFill>
                  <a:schemeClr val="accent2">
                    <a:lumMod val="50000"/>
                  </a:schemeClr>
                </a:solidFill>
              </a:rPr>
              <a:t>).</a:t>
            </a: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de-DE" sz="2400" dirty="0" smtClean="0">
                <a:solidFill>
                  <a:schemeClr val="accent2">
                    <a:lumMod val="50000"/>
                  </a:schemeClr>
                </a:solidFill>
              </a:rPr>
              <a:t>BUT: Gain in precision decreases quickly at the margin.</a:t>
            </a: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de-DE" sz="2400" dirty="0" smtClean="0">
                <a:solidFill>
                  <a:schemeClr val="accent2">
                    <a:lumMod val="50000"/>
                  </a:schemeClr>
                </a:solidFill>
              </a:rPr>
              <a:t>Recommendation: </a:t>
            </a:r>
            <a:r>
              <a:rPr lang="de-DE" sz="2400" b="1" dirty="0" smtClean="0">
                <a:solidFill>
                  <a:schemeClr val="accent2">
                    <a:lumMod val="50000"/>
                  </a:schemeClr>
                </a:solidFill>
              </a:rPr>
              <a:t>210 randomly selected farm households spread across 30 randomly selected villages</a:t>
            </a:r>
            <a:r>
              <a:rPr lang="de-DE" sz="2400" dirty="0" smtClean="0">
                <a:solidFill>
                  <a:schemeClr val="accent2">
                    <a:lumMod val="50000"/>
                  </a:schemeClr>
                </a:solidFill>
              </a:rPr>
              <a:t> in your district.</a:t>
            </a: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de-DE" sz="2400" dirty="0" smtClean="0">
                <a:solidFill>
                  <a:schemeClr val="accent2">
                    <a:lumMod val="50000"/>
                  </a:schemeClr>
                </a:solidFill>
              </a:rPr>
              <a:t>Good balance btw precision and cost of data collection.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47664" y="548680"/>
            <a:ext cx="1951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cap="small" dirty="0" smtClean="0">
                <a:solidFill>
                  <a:schemeClr val="accent2">
                    <a:lumMod val="50000"/>
                  </a:schemeClr>
                </a:solidFill>
              </a:rPr>
              <a:t>Sample size</a:t>
            </a:r>
            <a:endParaRPr lang="en-US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3D44D-391F-4A71-8EF5-2B15C9E964EE}" type="slidenum">
              <a:rPr lang="en-IN" smtClean="0">
                <a:solidFill>
                  <a:srgbClr val="E4AB34">
                    <a:tint val="75000"/>
                  </a:srgbClr>
                </a:solidFill>
              </a:rPr>
              <a:pPr/>
              <a:t>27</a:t>
            </a:fld>
            <a:endParaRPr lang="en-IN">
              <a:solidFill>
                <a:srgbClr val="E4AB3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30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19672" y="116632"/>
            <a:ext cx="6968952" cy="1143000"/>
          </a:xfrm>
        </p:spPr>
        <p:txBody>
          <a:bodyPr/>
          <a:lstStyle/>
          <a:p>
            <a:r>
              <a:rPr lang="en-IN" dirty="0" smtClean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>Sampling Steps</a:t>
            </a:r>
            <a:endParaRPr lang="en-IN" dirty="0">
              <a:solidFill>
                <a:schemeClr val="accent6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115616" y="1484784"/>
            <a:ext cx="7558100" cy="9900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800" b="1" i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Selection of HHs in a village: Example of </a:t>
            </a:r>
            <a:r>
              <a:rPr lang="en-IN" sz="2800" b="1" i="1" dirty="0" err="1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B</a:t>
            </a:r>
            <a:r>
              <a:rPr lang="en-IN" sz="2800" b="1" i="1" dirty="0" err="1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ariayarpur</a:t>
            </a:r>
            <a:endParaRPr lang="en-IN" sz="2800" b="1" i="1" dirty="0" smtClean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  <a:p>
            <a:r>
              <a:rPr lang="en-IN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Applying simple random sampling to generate house numbers</a:t>
            </a:r>
          </a:p>
          <a:p>
            <a:endParaRPr lang="en-IN" dirty="0" smtClean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  <a:p>
            <a:endParaRPr lang="en-IN" dirty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31" y="2406399"/>
            <a:ext cx="9144000" cy="4416609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7092280" y="2924944"/>
            <a:ext cx="864096" cy="394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538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704"/>
            <a:ext cx="9144000" cy="5556763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771800" y="3717032"/>
            <a:ext cx="720080" cy="4014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19672" y="116632"/>
            <a:ext cx="6968952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mtClean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>Sampling Steps</a:t>
            </a:r>
            <a:endParaRPr lang="en-IN" dirty="0">
              <a:solidFill>
                <a:schemeClr val="accent6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07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7584" y="188640"/>
            <a:ext cx="6968952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>Production Practices Survey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54" y="1556792"/>
            <a:ext cx="9130145" cy="5301208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endParaRPr lang="en-IN" sz="4000" b="1" dirty="0" smtClean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  <a:p>
            <a:pPr marL="1543050" lvl="2" indent="-742950">
              <a:buFont typeface="+mj-lt"/>
              <a:buAutoNum type="arabicPeriod"/>
            </a:pPr>
            <a:r>
              <a:rPr lang="en-IN" sz="4000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Survey Methodology (25%)</a:t>
            </a:r>
          </a:p>
          <a:p>
            <a:pPr marL="1543050" lvl="2" indent="-742950">
              <a:buFont typeface="+mj-lt"/>
              <a:buAutoNum type="arabicPeriod"/>
            </a:pPr>
            <a:endParaRPr lang="en-IN" sz="4000" b="1" dirty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  <a:p>
            <a:pPr marL="1543050" lvl="2" indent="-742950">
              <a:buFont typeface="+mj-lt"/>
              <a:buAutoNum type="arabicPeriod"/>
            </a:pPr>
            <a:r>
              <a:rPr lang="en-IN" sz="4000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Data Collection (45%)</a:t>
            </a:r>
          </a:p>
          <a:p>
            <a:pPr marL="1543050" lvl="2" indent="-742950">
              <a:buFont typeface="+mj-lt"/>
              <a:buAutoNum type="arabicPeriod"/>
            </a:pPr>
            <a:endParaRPr lang="en-IN" sz="4000" b="1" dirty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  <a:p>
            <a:pPr marL="1543050" lvl="2" indent="-742950">
              <a:buFont typeface="+mj-lt"/>
              <a:buAutoNum type="arabicPeriod"/>
            </a:pPr>
            <a:r>
              <a:rPr lang="en-IN" sz="4000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Data Analytics (25%)</a:t>
            </a:r>
            <a:endParaRPr lang="en-IN" sz="4000" b="1" dirty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  <a:p>
            <a:pPr marL="1543050" lvl="2" indent="-742950">
              <a:buFont typeface="+mj-lt"/>
              <a:buAutoNum type="arabicPeriod"/>
            </a:pPr>
            <a:endParaRPr lang="en-IN" sz="4000" b="1" dirty="0" smtClean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83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19672" y="116632"/>
            <a:ext cx="6968952" cy="1143000"/>
          </a:xfrm>
        </p:spPr>
        <p:txBody>
          <a:bodyPr/>
          <a:lstStyle/>
          <a:p>
            <a:r>
              <a:rPr lang="en-IN" dirty="0" smtClean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>Sampling Steps</a:t>
            </a:r>
            <a:endParaRPr lang="en-IN" dirty="0">
              <a:solidFill>
                <a:schemeClr val="accent6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7704" y="1484784"/>
            <a:ext cx="6766012" cy="9900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800" b="1" i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Identifying &amp; surveying identified HHs</a:t>
            </a:r>
          </a:p>
          <a:p>
            <a:r>
              <a:rPr lang="en-IN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Referring to voter list of identified village</a:t>
            </a:r>
          </a:p>
          <a:p>
            <a:endParaRPr lang="en-IN" dirty="0" smtClean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  <a:p>
            <a:endParaRPr lang="en-IN" dirty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4012" t="16384" r="24013" b="7980"/>
          <a:stretch/>
        </p:blipFill>
        <p:spPr>
          <a:xfrm>
            <a:off x="0" y="2439326"/>
            <a:ext cx="9144000" cy="441867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012160" y="2502594"/>
            <a:ext cx="864096" cy="394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996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77" t="16808" r="22474" b="7556"/>
          <a:stretch/>
        </p:blipFill>
        <p:spPr>
          <a:xfrm>
            <a:off x="0" y="1488455"/>
            <a:ext cx="8820472" cy="517723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619672" y="116632"/>
            <a:ext cx="6968952" cy="1143000"/>
          </a:xfrm>
        </p:spPr>
        <p:txBody>
          <a:bodyPr/>
          <a:lstStyle/>
          <a:p>
            <a:r>
              <a:rPr lang="en-IN" dirty="0" smtClean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>Sampling Steps</a:t>
            </a:r>
            <a:endParaRPr lang="en-IN" dirty="0">
              <a:solidFill>
                <a:schemeClr val="accent6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35696" y="4077072"/>
            <a:ext cx="4968552" cy="6480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 smtClean="0">
                <a:solidFill>
                  <a:srgbClr val="FF0000"/>
                </a:solidFill>
                <a:latin typeface="Tw Cen MT" panose="020B0602020104020603" pitchFamily="34" charset="0"/>
              </a:rPr>
              <a:t>Sampling suggests – Ram Narayan Chaudhary is the selected farmer for survey.</a:t>
            </a:r>
            <a:endParaRPr lang="en-IN" sz="2000" b="1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2987824" y="2136527"/>
            <a:ext cx="936104" cy="3026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2987824" y="3254163"/>
            <a:ext cx="936104" cy="3026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/>
          <p:cNvSpPr/>
          <p:nvPr/>
        </p:nvSpPr>
        <p:spPr>
          <a:xfrm>
            <a:off x="5708151" y="3256278"/>
            <a:ext cx="936104" cy="3026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/>
          <p:cNvSpPr/>
          <p:nvPr/>
        </p:nvSpPr>
        <p:spPr>
          <a:xfrm>
            <a:off x="5701342" y="2136527"/>
            <a:ext cx="991344" cy="3026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179512" y="3248078"/>
            <a:ext cx="936104" cy="3026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/>
          <p:cNvSpPr/>
          <p:nvPr/>
        </p:nvSpPr>
        <p:spPr>
          <a:xfrm>
            <a:off x="3707904" y="1660660"/>
            <a:ext cx="1152128" cy="3551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313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8"/>
          <p:cNvSpPr txBox="1">
            <a:spLocks/>
          </p:cNvSpPr>
          <p:nvPr/>
        </p:nvSpPr>
        <p:spPr>
          <a:xfrm>
            <a:off x="251520" y="1700808"/>
            <a:ext cx="8763000" cy="423793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accent2">
                    <a:lumMod val="50000"/>
                  </a:schemeClr>
                </a:solidFill>
              </a:rPr>
              <a:t>The larger the </a:t>
            </a:r>
            <a:r>
              <a:rPr lang="de-DE" sz="2400" dirty="0" smtClean="0">
                <a:solidFill>
                  <a:schemeClr val="accent2">
                    <a:lumMod val="50000"/>
                  </a:schemeClr>
                </a:solidFill>
              </a:rPr>
              <a:t>sample, </a:t>
            </a:r>
            <a:r>
              <a:rPr lang="de-DE" sz="2400" dirty="0">
                <a:solidFill>
                  <a:schemeClr val="accent2">
                    <a:lumMod val="50000"/>
                  </a:schemeClr>
                </a:solidFill>
              </a:rPr>
              <a:t>the more precise </a:t>
            </a:r>
            <a:r>
              <a:rPr lang="de-DE" sz="2400" dirty="0" smtClean="0">
                <a:solidFill>
                  <a:schemeClr val="accent2">
                    <a:lumMod val="50000"/>
                  </a:schemeClr>
                </a:solidFill>
              </a:rPr>
              <a:t>is the </a:t>
            </a:r>
            <a:r>
              <a:rPr lang="de-DE" sz="2400" i="1" dirty="0" smtClean="0">
                <a:solidFill>
                  <a:schemeClr val="accent2">
                    <a:lumMod val="50000"/>
                  </a:schemeClr>
                </a:solidFill>
              </a:rPr>
              <a:t>estimates</a:t>
            </a:r>
            <a:r>
              <a:rPr lang="de-DE" sz="2400" dirty="0" smtClean="0">
                <a:solidFill>
                  <a:schemeClr val="accent2">
                    <a:lumMod val="50000"/>
                  </a:schemeClr>
                </a:solidFill>
              </a:rPr>
              <a:t> of the underlying population (e.g. </a:t>
            </a:r>
            <a:r>
              <a:rPr lang="de-DE" sz="2400" dirty="0">
                <a:solidFill>
                  <a:schemeClr val="accent2">
                    <a:lumMod val="50000"/>
                  </a:schemeClr>
                </a:solidFill>
              </a:rPr>
              <a:t>a</a:t>
            </a:r>
            <a:r>
              <a:rPr lang="de-DE" sz="2400" dirty="0" smtClean="0">
                <a:solidFill>
                  <a:schemeClr val="accent2">
                    <a:lumMod val="50000"/>
                  </a:schemeClr>
                </a:solidFill>
              </a:rPr>
              <a:t>verage rice yield, % farmers using mechanical transplanting </a:t>
            </a:r>
            <a:r>
              <a:rPr lang="de-DE" sz="2400" i="1" dirty="0" smtClean="0">
                <a:solidFill>
                  <a:schemeClr val="accent2">
                    <a:lumMod val="50000"/>
                  </a:schemeClr>
                </a:solidFill>
              </a:rPr>
              <a:t>in the district</a:t>
            </a:r>
            <a:r>
              <a:rPr lang="de-DE" sz="2400" dirty="0" smtClean="0">
                <a:solidFill>
                  <a:schemeClr val="accent2">
                    <a:lumMod val="50000"/>
                  </a:schemeClr>
                </a:solidFill>
              </a:rPr>
              <a:t>).</a:t>
            </a: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de-DE" sz="2400" dirty="0" smtClean="0">
                <a:solidFill>
                  <a:schemeClr val="accent2">
                    <a:lumMod val="50000"/>
                  </a:schemeClr>
                </a:solidFill>
              </a:rPr>
              <a:t>BUT: Gain in precision decreases quickly at the margin.</a:t>
            </a: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de-DE" sz="2400" dirty="0" smtClean="0">
                <a:solidFill>
                  <a:schemeClr val="accent2">
                    <a:lumMod val="50000"/>
                  </a:schemeClr>
                </a:solidFill>
              </a:rPr>
              <a:t>Recommendation: </a:t>
            </a:r>
            <a:r>
              <a:rPr lang="de-DE" sz="2400" b="1" dirty="0" smtClean="0">
                <a:solidFill>
                  <a:schemeClr val="accent2">
                    <a:lumMod val="50000"/>
                  </a:schemeClr>
                </a:solidFill>
              </a:rPr>
              <a:t>210 randomly selected farm households spread across 30 randomly selected villages</a:t>
            </a:r>
            <a:r>
              <a:rPr lang="de-DE" sz="2400" dirty="0" smtClean="0">
                <a:solidFill>
                  <a:schemeClr val="accent2">
                    <a:lumMod val="50000"/>
                  </a:schemeClr>
                </a:solidFill>
              </a:rPr>
              <a:t> in your district.</a:t>
            </a: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de-DE" sz="2400" dirty="0" smtClean="0">
                <a:solidFill>
                  <a:schemeClr val="accent2">
                    <a:lumMod val="50000"/>
                  </a:schemeClr>
                </a:solidFill>
              </a:rPr>
              <a:t>Good balance btw precision and cost of data collection.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47664" y="548680"/>
            <a:ext cx="1951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cap="small" dirty="0" smtClean="0">
                <a:solidFill>
                  <a:schemeClr val="accent2">
                    <a:lumMod val="50000"/>
                  </a:schemeClr>
                </a:solidFill>
              </a:rPr>
              <a:t>Sample size</a:t>
            </a:r>
            <a:endParaRPr lang="en-US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3D44D-391F-4A71-8EF5-2B15C9E964EE}" type="slidenum">
              <a:rPr lang="en-IN" smtClean="0">
                <a:solidFill>
                  <a:srgbClr val="E4AB34">
                    <a:tint val="75000"/>
                  </a:srgbClr>
                </a:solidFill>
              </a:rPr>
              <a:pPr/>
              <a:t>32</a:t>
            </a:fld>
            <a:endParaRPr lang="en-IN">
              <a:solidFill>
                <a:srgbClr val="E4AB3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44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1291050" y="2348879"/>
            <a:ext cx="6408712" cy="2016225"/>
          </a:xfrm>
          <a:custGeom>
            <a:avLst/>
            <a:gdLst>
              <a:gd name="connsiteX0" fmla="*/ 0 w 6408712"/>
              <a:gd name="connsiteY0" fmla="*/ 0 h 1686825"/>
              <a:gd name="connsiteX1" fmla="*/ 6408712 w 6408712"/>
              <a:gd name="connsiteY1" fmla="*/ 0 h 1686825"/>
              <a:gd name="connsiteX2" fmla="*/ 6408712 w 6408712"/>
              <a:gd name="connsiteY2" fmla="*/ 1686825 h 1686825"/>
              <a:gd name="connsiteX3" fmla="*/ 0 w 6408712"/>
              <a:gd name="connsiteY3" fmla="*/ 1686825 h 1686825"/>
              <a:gd name="connsiteX4" fmla="*/ 0 w 6408712"/>
              <a:gd name="connsiteY4" fmla="*/ 0 h 1686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8712" h="1686825">
                <a:moveTo>
                  <a:pt x="0" y="0"/>
                </a:moveTo>
                <a:lnTo>
                  <a:pt x="6408712" y="0"/>
                </a:lnTo>
                <a:lnTo>
                  <a:pt x="6408712" y="1686825"/>
                </a:lnTo>
                <a:lnTo>
                  <a:pt x="0" y="168682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97387" tIns="354076" rIns="497387" bIns="120904" numCol="1" spcCol="1270" anchor="t" anchorCtr="0">
            <a:noAutofit/>
          </a:bodyPr>
          <a:lstStyle/>
          <a:p>
            <a:pPr marL="171450" lvl="1" indent="-171450" algn="l" defTabSz="7556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IN" sz="2000" kern="1200" dirty="0" smtClean="0">
                <a:latin typeface="Tw Cen MT" panose="020B0602020104020603" pitchFamily="34" charset="0"/>
              </a:rPr>
              <a:t>Name of the household head</a:t>
            </a:r>
          </a:p>
          <a:p>
            <a:pPr marL="171450" lvl="1" indent="-171450" algn="l" defTabSz="7556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IN" sz="2000" kern="1200" dirty="0" smtClean="0">
                <a:latin typeface="Tw Cen MT" panose="020B0602020104020603" pitchFamily="34" charset="0"/>
              </a:rPr>
              <a:t>Name of the respondent, sex, mobile no.</a:t>
            </a:r>
          </a:p>
          <a:p>
            <a:pPr marL="171450" lvl="1" indent="-171450" algn="l" defTabSz="7556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IN" sz="2000" kern="1200" dirty="0" smtClean="0">
                <a:latin typeface="Tw Cen MT" panose="020B0602020104020603" pitchFamily="34" charset="0"/>
              </a:rPr>
              <a:t>Social category, Educational status</a:t>
            </a:r>
          </a:p>
          <a:p>
            <a:pPr marL="171450" lvl="1" indent="-171450" algn="l" defTabSz="7556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IN" sz="2000" dirty="0" smtClean="0">
                <a:latin typeface="Tw Cen MT" panose="020B0602020104020603" pitchFamily="34" charset="0"/>
              </a:rPr>
              <a:t>Household members – engaged in agriculture</a:t>
            </a:r>
            <a:endParaRPr lang="en-IN" sz="2000" kern="1200" dirty="0" smtClean="0">
              <a:latin typeface="Tw Cen MT" panose="020B0602020104020603" pitchFamily="34" charset="0"/>
            </a:endParaRPr>
          </a:p>
          <a:p>
            <a:pPr marL="171450" lvl="1" indent="-171450" algn="l" defTabSz="7556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IN" sz="2000" dirty="0" smtClean="0">
                <a:latin typeface="Tw Cen MT" panose="020B0602020104020603" pitchFamily="34" charset="0"/>
              </a:rPr>
              <a:t>Share of crop production marketed, selling price</a:t>
            </a:r>
            <a:endParaRPr lang="en-IN" sz="2000" kern="1200" dirty="0" smtClean="0">
              <a:latin typeface="Tw Cen MT" panose="020B0602020104020603" pitchFamily="34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630258" y="1772816"/>
            <a:ext cx="5894070" cy="712009"/>
          </a:xfrm>
          <a:custGeom>
            <a:avLst/>
            <a:gdLst>
              <a:gd name="connsiteX0" fmla="*/ 0 w 4486098"/>
              <a:gd name="connsiteY0" fmla="*/ 83642 h 501840"/>
              <a:gd name="connsiteX1" fmla="*/ 83642 w 4486098"/>
              <a:gd name="connsiteY1" fmla="*/ 0 h 501840"/>
              <a:gd name="connsiteX2" fmla="*/ 4402456 w 4486098"/>
              <a:gd name="connsiteY2" fmla="*/ 0 h 501840"/>
              <a:gd name="connsiteX3" fmla="*/ 4486098 w 4486098"/>
              <a:gd name="connsiteY3" fmla="*/ 83642 h 501840"/>
              <a:gd name="connsiteX4" fmla="*/ 4486098 w 4486098"/>
              <a:gd name="connsiteY4" fmla="*/ 418198 h 501840"/>
              <a:gd name="connsiteX5" fmla="*/ 4402456 w 4486098"/>
              <a:gd name="connsiteY5" fmla="*/ 501840 h 501840"/>
              <a:gd name="connsiteX6" fmla="*/ 83642 w 4486098"/>
              <a:gd name="connsiteY6" fmla="*/ 501840 h 501840"/>
              <a:gd name="connsiteX7" fmla="*/ 0 w 4486098"/>
              <a:gd name="connsiteY7" fmla="*/ 418198 h 501840"/>
              <a:gd name="connsiteX8" fmla="*/ 0 w 4486098"/>
              <a:gd name="connsiteY8" fmla="*/ 83642 h 50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86098" h="501840">
                <a:moveTo>
                  <a:pt x="0" y="83642"/>
                </a:moveTo>
                <a:cubicBezTo>
                  <a:pt x="0" y="37448"/>
                  <a:pt x="37448" y="0"/>
                  <a:pt x="83642" y="0"/>
                </a:cubicBezTo>
                <a:lnTo>
                  <a:pt x="4402456" y="0"/>
                </a:lnTo>
                <a:cubicBezTo>
                  <a:pt x="4448650" y="0"/>
                  <a:pt x="4486098" y="37448"/>
                  <a:pt x="4486098" y="83642"/>
                </a:cubicBezTo>
                <a:lnTo>
                  <a:pt x="4486098" y="418198"/>
                </a:lnTo>
                <a:cubicBezTo>
                  <a:pt x="4486098" y="464392"/>
                  <a:pt x="4448650" y="501840"/>
                  <a:pt x="4402456" y="501840"/>
                </a:cubicBezTo>
                <a:lnTo>
                  <a:pt x="83642" y="501840"/>
                </a:lnTo>
                <a:cubicBezTo>
                  <a:pt x="37448" y="501840"/>
                  <a:pt x="0" y="464392"/>
                  <a:pt x="0" y="418198"/>
                </a:cubicBezTo>
                <a:lnTo>
                  <a:pt x="0" y="836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4062" tIns="24498" rIns="194062" bIns="24498" numCol="1" spcCol="1270" anchor="ctr" anchorCtr="0">
            <a:noAutofit/>
          </a:bodyPr>
          <a:lstStyle/>
          <a:p>
            <a:pPr lvl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IN" sz="2400" b="1" kern="1200" dirty="0" smtClean="0">
                <a:latin typeface="Tw Cen MT" panose="020B0602020104020603" pitchFamily="34" charset="0"/>
              </a:rPr>
              <a:t>1. Household </a:t>
            </a:r>
            <a:r>
              <a:rPr lang="en-IN" sz="2400" b="1" dirty="0" smtClean="0">
                <a:latin typeface="Tw Cen MT" panose="020B0602020104020603" pitchFamily="34" charset="0"/>
              </a:rPr>
              <a:t>economics and market information</a:t>
            </a:r>
            <a:endParaRPr lang="en-US" sz="2400" kern="1200" dirty="0"/>
          </a:p>
        </p:txBody>
      </p:sp>
      <p:sp>
        <p:nvSpPr>
          <p:cNvPr id="5" name="Freeform 4"/>
          <p:cNvSpPr/>
          <p:nvPr/>
        </p:nvSpPr>
        <p:spPr>
          <a:xfrm>
            <a:off x="1320371" y="4825144"/>
            <a:ext cx="6408712" cy="937125"/>
          </a:xfrm>
          <a:custGeom>
            <a:avLst/>
            <a:gdLst>
              <a:gd name="connsiteX0" fmla="*/ 0 w 6408712"/>
              <a:gd name="connsiteY0" fmla="*/ 0 h 937125"/>
              <a:gd name="connsiteX1" fmla="*/ 6408712 w 6408712"/>
              <a:gd name="connsiteY1" fmla="*/ 0 h 937125"/>
              <a:gd name="connsiteX2" fmla="*/ 6408712 w 6408712"/>
              <a:gd name="connsiteY2" fmla="*/ 937125 h 937125"/>
              <a:gd name="connsiteX3" fmla="*/ 0 w 6408712"/>
              <a:gd name="connsiteY3" fmla="*/ 937125 h 937125"/>
              <a:gd name="connsiteX4" fmla="*/ 0 w 6408712"/>
              <a:gd name="connsiteY4" fmla="*/ 0 h 937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8712" h="937125">
                <a:moveTo>
                  <a:pt x="0" y="0"/>
                </a:moveTo>
                <a:lnTo>
                  <a:pt x="6408712" y="0"/>
                </a:lnTo>
                <a:lnTo>
                  <a:pt x="6408712" y="937125"/>
                </a:lnTo>
                <a:lnTo>
                  <a:pt x="0" y="93712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97387" tIns="354076" rIns="497387" bIns="120904" numCol="1" spcCol="1270" anchor="t" anchorCtr="0">
            <a:noAutofit/>
          </a:bodyPr>
          <a:lstStyle/>
          <a:p>
            <a:pPr marL="171450" lvl="1" indent="-171450" defTabSz="7556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IN" sz="2000" dirty="0" smtClean="0">
                <a:latin typeface="Tw Cen MT" panose="020B0602020104020603" pitchFamily="34" charset="0"/>
              </a:rPr>
              <a:t>Operational </a:t>
            </a:r>
            <a:r>
              <a:rPr lang="en-IN" sz="2000" dirty="0">
                <a:latin typeface="Tw Cen MT" panose="020B0602020104020603" pitchFamily="34" charset="0"/>
              </a:rPr>
              <a:t>land holding</a:t>
            </a:r>
          </a:p>
          <a:p>
            <a:pPr marL="171450" lvl="1" indent="-171450" defTabSz="7556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IN" sz="2000" dirty="0">
                <a:latin typeface="Tw Cen MT" panose="020B0602020104020603" pitchFamily="34" charset="0"/>
              </a:rPr>
              <a:t>Area of largest cultivated plot</a:t>
            </a:r>
          </a:p>
        </p:txBody>
      </p:sp>
      <p:sp>
        <p:nvSpPr>
          <p:cNvPr id="6" name="Freeform 5"/>
          <p:cNvSpPr/>
          <p:nvPr/>
        </p:nvSpPr>
        <p:spPr>
          <a:xfrm>
            <a:off x="1763688" y="4574224"/>
            <a:ext cx="4486098" cy="501840"/>
          </a:xfrm>
          <a:custGeom>
            <a:avLst/>
            <a:gdLst>
              <a:gd name="connsiteX0" fmla="*/ 0 w 4486098"/>
              <a:gd name="connsiteY0" fmla="*/ 83642 h 501840"/>
              <a:gd name="connsiteX1" fmla="*/ 83642 w 4486098"/>
              <a:gd name="connsiteY1" fmla="*/ 0 h 501840"/>
              <a:gd name="connsiteX2" fmla="*/ 4402456 w 4486098"/>
              <a:gd name="connsiteY2" fmla="*/ 0 h 501840"/>
              <a:gd name="connsiteX3" fmla="*/ 4486098 w 4486098"/>
              <a:gd name="connsiteY3" fmla="*/ 83642 h 501840"/>
              <a:gd name="connsiteX4" fmla="*/ 4486098 w 4486098"/>
              <a:gd name="connsiteY4" fmla="*/ 418198 h 501840"/>
              <a:gd name="connsiteX5" fmla="*/ 4402456 w 4486098"/>
              <a:gd name="connsiteY5" fmla="*/ 501840 h 501840"/>
              <a:gd name="connsiteX6" fmla="*/ 83642 w 4486098"/>
              <a:gd name="connsiteY6" fmla="*/ 501840 h 501840"/>
              <a:gd name="connsiteX7" fmla="*/ 0 w 4486098"/>
              <a:gd name="connsiteY7" fmla="*/ 418198 h 501840"/>
              <a:gd name="connsiteX8" fmla="*/ 0 w 4486098"/>
              <a:gd name="connsiteY8" fmla="*/ 83642 h 50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86098" h="501840">
                <a:moveTo>
                  <a:pt x="0" y="83642"/>
                </a:moveTo>
                <a:cubicBezTo>
                  <a:pt x="0" y="37448"/>
                  <a:pt x="37448" y="0"/>
                  <a:pt x="83642" y="0"/>
                </a:cubicBezTo>
                <a:lnTo>
                  <a:pt x="4402456" y="0"/>
                </a:lnTo>
                <a:cubicBezTo>
                  <a:pt x="4448650" y="0"/>
                  <a:pt x="4486098" y="37448"/>
                  <a:pt x="4486098" y="83642"/>
                </a:cubicBezTo>
                <a:lnTo>
                  <a:pt x="4486098" y="418198"/>
                </a:lnTo>
                <a:cubicBezTo>
                  <a:pt x="4486098" y="464392"/>
                  <a:pt x="4448650" y="501840"/>
                  <a:pt x="4402456" y="501840"/>
                </a:cubicBezTo>
                <a:lnTo>
                  <a:pt x="83642" y="501840"/>
                </a:lnTo>
                <a:cubicBezTo>
                  <a:pt x="37448" y="501840"/>
                  <a:pt x="0" y="464392"/>
                  <a:pt x="0" y="418198"/>
                </a:cubicBezTo>
                <a:lnTo>
                  <a:pt x="0" y="836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4062" tIns="24498" rIns="194062" bIns="24498" numCol="1" spcCol="1270" anchor="ctr" anchorCtr="0">
            <a:noAutofit/>
          </a:bodyPr>
          <a:lstStyle/>
          <a:p>
            <a:pPr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IN" sz="2400" b="1" dirty="0">
                <a:latin typeface="Tw Cen MT" panose="020B0602020104020603" pitchFamily="34" charset="0"/>
              </a:rPr>
              <a:t>2. Landholding characteristics</a:t>
            </a:r>
            <a:endParaRPr lang="en-US" sz="2400" b="1" dirty="0">
              <a:latin typeface="Tw Cen MT" panose="020B0602020104020603" pitchFamily="34" charset="0"/>
            </a:endParaRPr>
          </a:p>
        </p:txBody>
      </p:sp>
      <p:sp>
        <p:nvSpPr>
          <p:cNvPr id="11" name="Title 1"/>
          <p:cNvSpPr txBox="1">
            <a:spLocks noGrp="1"/>
          </p:cNvSpPr>
          <p:nvPr>
            <p:ph type="title"/>
          </p:nvPr>
        </p:nvSpPr>
        <p:spPr>
          <a:xfrm>
            <a:off x="1665772" y="188640"/>
            <a:ext cx="6968952" cy="11430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 smtClean="0">
                <a:solidFill>
                  <a:srgbClr val="C00000"/>
                </a:solidFill>
                <a:latin typeface="Tw Cen MT" panose="020B0602020104020603" pitchFamily="34" charset="0"/>
              </a:rPr>
              <a:t>Key points to capture from survey</a:t>
            </a:r>
            <a:endParaRPr lang="en-IN" b="1" dirty="0">
              <a:solidFill>
                <a:srgbClr val="C00000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6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335372" y="1772816"/>
            <a:ext cx="6909035" cy="4248031"/>
            <a:chOff x="1509531" y="2668594"/>
            <a:chExt cx="6909035" cy="3118869"/>
          </a:xfrm>
        </p:grpSpPr>
        <p:sp>
          <p:nvSpPr>
            <p:cNvPr id="7" name="Freeform 6"/>
            <p:cNvSpPr/>
            <p:nvPr/>
          </p:nvSpPr>
          <p:spPr>
            <a:xfrm>
              <a:off x="1509531" y="3374087"/>
              <a:ext cx="6909035" cy="2413376"/>
            </a:xfrm>
            <a:custGeom>
              <a:avLst/>
              <a:gdLst>
                <a:gd name="connsiteX0" fmla="*/ 0 w 6504384"/>
                <a:gd name="connsiteY0" fmla="*/ 0 h 696150"/>
                <a:gd name="connsiteX1" fmla="*/ 6504384 w 6504384"/>
                <a:gd name="connsiteY1" fmla="*/ 0 h 696150"/>
                <a:gd name="connsiteX2" fmla="*/ 6504384 w 6504384"/>
                <a:gd name="connsiteY2" fmla="*/ 696150 h 696150"/>
                <a:gd name="connsiteX3" fmla="*/ 0 w 6504384"/>
                <a:gd name="connsiteY3" fmla="*/ 696150 h 696150"/>
                <a:gd name="connsiteX4" fmla="*/ 0 w 6504384"/>
                <a:gd name="connsiteY4" fmla="*/ 0 h 69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4384" h="696150">
                  <a:moveTo>
                    <a:pt x="0" y="0"/>
                  </a:moveTo>
                  <a:lnTo>
                    <a:pt x="6504384" y="0"/>
                  </a:lnTo>
                  <a:lnTo>
                    <a:pt x="6504384" y="696150"/>
                  </a:lnTo>
                  <a:lnTo>
                    <a:pt x="0" y="6961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04812" tIns="354076" rIns="504812" bIns="120904" numCol="1" spcCol="1270" anchor="t" anchorCtr="0">
              <a:noAutofit/>
            </a:bodyPr>
            <a:lstStyle/>
            <a:p>
              <a:pPr marL="171450" lvl="1" indent="-171450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IN" sz="2000" dirty="0">
                  <a:latin typeface="Tw Cen MT" panose="020B0602020104020603" pitchFamily="34" charset="0"/>
                </a:rPr>
                <a:t>Soil texture, drainage class, perception on soil quality</a:t>
              </a:r>
            </a:p>
            <a:p>
              <a:pPr marL="171450" lvl="1" indent="-171450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IN" sz="2000" dirty="0">
                  <a:latin typeface="Tw Cen MT" panose="020B0602020104020603" pitchFamily="34" charset="0"/>
                </a:rPr>
                <a:t>Previous </a:t>
              </a:r>
              <a:r>
                <a:rPr lang="en-IN" sz="2000" dirty="0" smtClean="0">
                  <a:latin typeface="Tw Cen MT" panose="020B0602020104020603" pitchFamily="34" charset="0"/>
                </a:rPr>
                <a:t>crop </a:t>
              </a:r>
              <a:r>
                <a:rPr lang="en-IN" sz="2000" dirty="0">
                  <a:latin typeface="Tw Cen MT" panose="020B0602020104020603" pitchFamily="34" charset="0"/>
                </a:rPr>
                <a:t>– tillage type, harvest date, residue management</a:t>
              </a:r>
            </a:p>
            <a:p>
              <a:pPr marL="171450" lvl="1" indent="-171450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IN" sz="2000" dirty="0">
                  <a:latin typeface="Tw Cen MT" panose="020B0602020104020603" pitchFamily="34" charset="0"/>
                </a:rPr>
                <a:t>Crop variety – type, establishment method, date, decision</a:t>
              </a:r>
            </a:p>
            <a:p>
              <a:pPr marL="171450" lvl="1" indent="-171450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IN" sz="2000" dirty="0">
                  <a:latin typeface="Tw Cen MT" panose="020B0602020104020603" pitchFamily="34" charset="0"/>
                </a:rPr>
                <a:t>Land preparation – type</a:t>
              </a:r>
            </a:p>
            <a:p>
              <a:pPr marL="171450" lvl="1" indent="-171450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IN" sz="2000" dirty="0">
                  <a:latin typeface="Tw Cen MT" panose="020B0602020104020603" pitchFamily="34" charset="0"/>
                </a:rPr>
                <a:t>Crop establishment method</a:t>
              </a:r>
            </a:p>
            <a:p>
              <a:pPr marL="171450" lvl="1" indent="-171450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IN" sz="2000" dirty="0">
                  <a:latin typeface="Tw Cen MT" panose="020B0602020104020603" pitchFamily="34" charset="0"/>
                </a:rPr>
                <a:t>Source of seed, amount planted, reason for delayed planting if any</a:t>
              </a:r>
            </a:p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en-IN" sz="1700" kern="1200" dirty="0" smtClean="0">
                <a:latin typeface="Tw Cen MT" panose="020B0602020104020603" pitchFamily="34" charset="0"/>
              </a:endParaRPr>
            </a:p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en-IN" sz="1700" kern="1200" dirty="0">
                <a:latin typeface="Tw Cen MT" panose="020B0602020104020603" pitchFamily="34" charset="0"/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1721823" y="2668594"/>
              <a:ext cx="6552728" cy="864096"/>
            </a:xfrm>
            <a:custGeom>
              <a:avLst/>
              <a:gdLst>
                <a:gd name="connsiteX0" fmla="*/ 0 w 4553068"/>
                <a:gd name="connsiteY0" fmla="*/ 83642 h 501840"/>
                <a:gd name="connsiteX1" fmla="*/ 83642 w 4553068"/>
                <a:gd name="connsiteY1" fmla="*/ 0 h 501840"/>
                <a:gd name="connsiteX2" fmla="*/ 4469426 w 4553068"/>
                <a:gd name="connsiteY2" fmla="*/ 0 h 501840"/>
                <a:gd name="connsiteX3" fmla="*/ 4553068 w 4553068"/>
                <a:gd name="connsiteY3" fmla="*/ 83642 h 501840"/>
                <a:gd name="connsiteX4" fmla="*/ 4553068 w 4553068"/>
                <a:gd name="connsiteY4" fmla="*/ 418198 h 501840"/>
                <a:gd name="connsiteX5" fmla="*/ 4469426 w 4553068"/>
                <a:gd name="connsiteY5" fmla="*/ 501840 h 501840"/>
                <a:gd name="connsiteX6" fmla="*/ 83642 w 4553068"/>
                <a:gd name="connsiteY6" fmla="*/ 501840 h 501840"/>
                <a:gd name="connsiteX7" fmla="*/ 0 w 4553068"/>
                <a:gd name="connsiteY7" fmla="*/ 418198 h 501840"/>
                <a:gd name="connsiteX8" fmla="*/ 0 w 4553068"/>
                <a:gd name="connsiteY8" fmla="*/ 83642 h 50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3068" h="501840">
                  <a:moveTo>
                    <a:pt x="0" y="83642"/>
                  </a:moveTo>
                  <a:cubicBezTo>
                    <a:pt x="0" y="37448"/>
                    <a:pt x="37448" y="0"/>
                    <a:pt x="83642" y="0"/>
                  </a:cubicBezTo>
                  <a:lnTo>
                    <a:pt x="4469426" y="0"/>
                  </a:lnTo>
                  <a:cubicBezTo>
                    <a:pt x="4515620" y="0"/>
                    <a:pt x="4553068" y="37448"/>
                    <a:pt x="4553068" y="83642"/>
                  </a:cubicBezTo>
                  <a:lnTo>
                    <a:pt x="4553068" y="418198"/>
                  </a:lnTo>
                  <a:cubicBezTo>
                    <a:pt x="4553068" y="464392"/>
                    <a:pt x="4515620" y="501840"/>
                    <a:pt x="4469426" y="501840"/>
                  </a:cubicBezTo>
                  <a:lnTo>
                    <a:pt x="83642" y="501840"/>
                  </a:lnTo>
                  <a:cubicBezTo>
                    <a:pt x="37448" y="501840"/>
                    <a:pt x="0" y="464392"/>
                    <a:pt x="0" y="418198"/>
                  </a:cubicBezTo>
                  <a:lnTo>
                    <a:pt x="0" y="8364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6593" tIns="24498" rIns="196593" bIns="24498" numCol="1" spcCol="1270" anchor="ctr" anchorCtr="0">
              <a:noAutofit/>
            </a:bodyPr>
            <a:lstStyle/>
            <a:p>
              <a:pPr lvl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2400" b="1" dirty="0" smtClean="0">
                  <a:latin typeface="Tw Cen MT" panose="020B0602020104020603" pitchFamily="34" charset="0"/>
                </a:rPr>
                <a:t>3. </a:t>
              </a:r>
              <a:r>
                <a:rPr lang="en-IN" sz="2400" b="1" dirty="0">
                  <a:latin typeface="Tw Cen MT" panose="020B0602020104020603" pitchFamily="34" charset="0"/>
                </a:rPr>
                <a:t>Site characteristics and crop establishment </a:t>
              </a:r>
            </a:p>
          </p:txBody>
        </p:sp>
      </p:grpSp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xfrm>
            <a:off x="1691680" y="188640"/>
            <a:ext cx="6968952" cy="11430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 smtClean="0">
                <a:solidFill>
                  <a:srgbClr val="C00000"/>
                </a:solidFill>
                <a:latin typeface="Tw Cen MT" panose="020B0602020104020603" pitchFamily="34" charset="0"/>
              </a:rPr>
              <a:t>Key points to capture from survey</a:t>
            </a:r>
            <a:endParaRPr lang="en-IN" b="1" dirty="0">
              <a:solidFill>
                <a:srgbClr val="C00000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19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335372" y="1772816"/>
            <a:ext cx="6909035" cy="4248031"/>
            <a:chOff x="1509531" y="2668594"/>
            <a:chExt cx="6909035" cy="3118869"/>
          </a:xfrm>
        </p:grpSpPr>
        <p:sp>
          <p:nvSpPr>
            <p:cNvPr id="7" name="Freeform 6"/>
            <p:cNvSpPr/>
            <p:nvPr/>
          </p:nvSpPr>
          <p:spPr>
            <a:xfrm>
              <a:off x="1509531" y="3374087"/>
              <a:ext cx="6909035" cy="2413376"/>
            </a:xfrm>
            <a:custGeom>
              <a:avLst/>
              <a:gdLst>
                <a:gd name="connsiteX0" fmla="*/ 0 w 6504384"/>
                <a:gd name="connsiteY0" fmla="*/ 0 h 696150"/>
                <a:gd name="connsiteX1" fmla="*/ 6504384 w 6504384"/>
                <a:gd name="connsiteY1" fmla="*/ 0 h 696150"/>
                <a:gd name="connsiteX2" fmla="*/ 6504384 w 6504384"/>
                <a:gd name="connsiteY2" fmla="*/ 696150 h 696150"/>
                <a:gd name="connsiteX3" fmla="*/ 0 w 6504384"/>
                <a:gd name="connsiteY3" fmla="*/ 696150 h 696150"/>
                <a:gd name="connsiteX4" fmla="*/ 0 w 6504384"/>
                <a:gd name="connsiteY4" fmla="*/ 0 h 69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4384" h="696150">
                  <a:moveTo>
                    <a:pt x="0" y="0"/>
                  </a:moveTo>
                  <a:lnTo>
                    <a:pt x="6504384" y="0"/>
                  </a:lnTo>
                  <a:lnTo>
                    <a:pt x="6504384" y="696150"/>
                  </a:lnTo>
                  <a:lnTo>
                    <a:pt x="0" y="6961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04812" tIns="354076" rIns="504812" bIns="120904" numCol="1" spcCol="1270" anchor="t" anchorCtr="0">
              <a:noAutofit/>
            </a:bodyPr>
            <a:lstStyle/>
            <a:p>
              <a:pPr marL="171450" lvl="1" indent="-171450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IN" sz="2000" dirty="0" smtClean="0">
                  <a:latin typeface="Tw Cen MT" panose="020B0602020104020603" pitchFamily="34" charset="0"/>
                </a:rPr>
                <a:t>Organic compost, total amount</a:t>
              </a:r>
            </a:p>
            <a:p>
              <a:pPr marL="171450" lvl="1" indent="-171450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IN" sz="2000" dirty="0" smtClean="0">
                  <a:latin typeface="Tw Cen MT" panose="020B0602020104020603" pitchFamily="34" charset="0"/>
                </a:rPr>
                <a:t>Mineral fertilizer</a:t>
              </a:r>
            </a:p>
            <a:p>
              <a:pPr marL="171450" lvl="1" indent="-171450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IN" sz="2000" kern="1200" dirty="0" smtClean="0">
                  <a:latin typeface="Tw Cen MT" panose="020B0602020104020603" pitchFamily="34" charset="0"/>
                </a:rPr>
                <a:t>Fertilizer application – planting, top dressing, Days after sowing</a:t>
              </a:r>
            </a:p>
            <a:p>
              <a:pPr marL="171450" lvl="1" indent="-171450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IN" sz="2000" dirty="0" smtClean="0">
                  <a:latin typeface="Tw Cen MT" panose="020B0602020104020603" pitchFamily="34" charset="0"/>
                </a:rPr>
                <a:t>Source of information on fertilizer use</a:t>
              </a:r>
            </a:p>
            <a:p>
              <a:pPr marL="171450" lvl="1" indent="-171450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IN" sz="2000" kern="1200" dirty="0" smtClean="0">
                  <a:latin typeface="Tw Cen MT" panose="020B0602020104020603" pitchFamily="34" charset="0"/>
                </a:rPr>
                <a:t>Source of fertilizer purchase</a:t>
              </a:r>
            </a:p>
            <a:p>
              <a:pPr marL="171450" lvl="1" indent="-171450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IN" sz="2000" dirty="0" smtClean="0">
                  <a:latin typeface="Tw Cen MT" panose="020B0602020104020603" pitchFamily="34" charset="0"/>
                </a:rPr>
                <a:t>Availability</a:t>
              </a:r>
              <a:endParaRPr lang="en-IN" sz="1700" kern="1200" dirty="0" smtClean="0">
                <a:latin typeface="Tw Cen MT" panose="020B0602020104020603" pitchFamily="34" charset="0"/>
              </a:endParaRPr>
            </a:p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en-IN" sz="1700" kern="1200" dirty="0">
                <a:latin typeface="Tw Cen MT" panose="020B0602020104020603" pitchFamily="34" charset="0"/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1721823" y="2668594"/>
              <a:ext cx="6552728" cy="864096"/>
            </a:xfrm>
            <a:custGeom>
              <a:avLst/>
              <a:gdLst>
                <a:gd name="connsiteX0" fmla="*/ 0 w 4553068"/>
                <a:gd name="connsiteY0" fmla="*/ 83642 h 501840"/>
                <a:gd name="connsiteX1" fmla="*/ 83642 w 4553068"/>
                <a:gd name="connsiteY1" fmla="*/ 0 h 501840"/>
                <a:gd name="connsiteX2" fmla="*/ 4469426 w 4553068"/>
                <a:gd name="connsiteY2" fmla="*/ 0 h 501840"/>
                <a:gd name="connsiteX3" fmla="*/ 4553068 w 4553068"/>
                <a:gd name="connsiteY3" fmla="*/ 83642 h 501840"/>
                <a:gd name="connsiteX4" fmla="*/ 4553068 w 4553068"/>
                <a:gd name="connsiteY4" fmla="*/ 418198 h 501840"/>
                <a:gd name="connsiteX5" fmla="*/ 4469426 w 4553068"/>
                <a:gd name="connsiteY5" fmla="*/ 501840 h 501840"/>
                <a:gd name="connsiteX6" fmla="*/ 83642 w 4553068"/>
                <a:gd name="connsiteY6" fmla="*/ 501840 h 501840"/>
                <a:gd name="connsiteX7" fmla="*/ 0 w 4553068"/>
                <a:gd name="connsiteY7" fmla="*/ 418198 h 501840"/>
                <a:gd name="connsiteX8" fmla="*/ 0 w 4553068"/>
                <a:gd name="connsiteY8" fmla="*/ 83642 h 50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3068" h="501840">
                  <a:moveTo>
                    <a:pt x="0" y="83642"/>
                  </a:moveTo>
                  <a:cubicBezTo>
                    <a:pt x="0" y="37448"/>
                    <a:pt x="37448" y="0"/>
                    <a:pt x="83642" y="0"/>
                  </a:cubicBezTo>
                  <a:lnTo>
                    <a:pt x="4469426" y="0"/>
                  </a:lnTo>
                  <a:cubicBezTo>
                    <a:pt x="4515620" y="0"/>
                    <a:pt x="4553068" y="37448"/>
                    <a:pt x="4553068" y="83642"/>
                  </a:cubicBezTo>
                  <a:lnTo>
                    <a:pt x="4553068" y="418198"/>
                  </a:lnTo>
                  <a:cubicBezTo>
                    <a:pt x="4553068" y="464392"/>
                    <a:pt x="4515620" y="501840"/>
                    <a:pt x="4469426" y="501840"/>
                  </a:cubicBezTo>
                  <a:lnTo>
                    <a:pt x="83642" y="501840"/>
                  </a:lnTo>
                  <a:cubicBezTo>
                    <a:pt x="37448" y="501840"/>
                    <a:pt x="0" y="464392"/>
                    <a:pt x="0" y="418198"/>
                  </a:cubicBezTo>
                  <a:lnTo>
                    <a:pt x="0" y="8364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6593" tIns="24498" rIns="196593" bIns="24498" numCol="1" spcCol="1270" anchor="ctr" anchorCtr="0">
              <a:noAutofit/>
            </a:bodyPr>
            <a:lstStyle/>
            <a:p>
              <a:pPr lvl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2400" b="1" dirty="0">
                  <a:latin typeface="Tw Cen MT" panose="020B0602020104020603" pitchFamily="34" charset="0"/>
                </a:rPr>
                <a:t>4</a:t>
              </a:r>
              <a:r>
                <a:rPr lang="en-IN" sz="2400" b="1" dirty="0" smtClean="0">
                  <a:latin typeface="Tw Cen MT" panose="020B0602020104020603" pitchFamily="34" charset="0"/>
                </a:rPr>
                <a:t>. Fertility management</a:t>
              </a:r>
              <a:endParaRPr lang="en-IN" sz="2400" b="1" dirty="0">
                <a:latin typeface="Tw Cen MT" panose="020B0602020104020603" pitchFamily="34" charset="0"/>
              </a:endParaRPr>
            </a:p>
          </p:txBody>
        </p:sp>
      </p:grpSp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xfrm>
            <a:off x="1691680" y="188640"/>
            <a:ext cx="6968952" cy="11430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 smtClean="0">
                <a:solidFill>
                  <a:srgbClr val="C00000"/>
                </a:solidFill>
                <a:latin typeface="Tw Cen MT" panose="020B0602020104020603" pitchFamily="34" charset="0"/>
              </a:rPr>
              <a:t>Key points to capture from survey</a:t>
            </a:r>
            <a:endParaRPr lang="en-IN" b="1" dirty="0">
              <a:solidFill>
                <a:srgbClr val="C00000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65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331640" y="1556792"/>
            <a:ext cx="6909035" cy="2398524"/>
            <a:chOff x="1505799" y="2393398"/>
            <a:chExt cx="6909035" cy="3055496"/>
          </a:xfrm>
        </p:grpSpPr>
        <p:sp>
          <p:nvSpPr>
            <p:cNvPr id="7" name="Freeform 6"/>
            <p:cNvSpPr/>
            <p:nvPr/>
          </p:nvSpPr>
          <p:spPr>
            <a:xfrm>
              <a:off x="1505799" y="3035518"/>
              <a:ext cx="6909035" cy="2413376"/>
            </a:xfrm>
            <a:custGeom>
              <a:avLst/>
              <a:gdLst>
                <a:gd name="connsiteX0" fmla="*/ 0 w 6504384"/>
                <a:gd name="connsiteY0" fmla="*/ 0 h 696150"/>
                <a:gd name="connsiteX1" fmla="*/ 6504384 w 6504384"/>
                <a:gd name="connsiteY1" fmla="*/ 0 h 696150"/>
                <a:gd name="connsiteX2" fmla="*/ 6504384 w 6504384"/>
                <a:gd name="connsiteY2" fmla="*/ 696150 h 696150"/>
                <a:gd name="connsiteX3" fmla="*/ 0 w 6504384"/>
                <a:gd name="connsiteY3" fmla="*/ 696150 h 696150"/>
                <a:gd name="connsiteX4" fmla="*/ 0 w 6504384"/>
                <a:gd name="connsiteY4" fmla="*/ 0 h 69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4384" h="696150">
                  <a:moveTo>
                    <a:pt x="0" y="0"/>
                  </a:moveTo>
                  <a:lnTo>
                    <a:pt x="6504384" y="0"/>
                  </a:lnTo>
                  <a:lnTo>
                    <a:pt x="6504384" y="696150"/>
                  </a:lnTo>
                  <a:lnTo>
                    <a:pt x="0" y="6961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04812" tIns="354076" rIns="504812" bIns="120904" numCol="1" spcCol="1270" anchor="t" anchorCtr="0">
              <a:noAutofit/>
            </a:bodyPr>
            <a:lstStyle/>
            <a:p>
              <a:pPr marL="171450" lvl="1" indent="-171450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IN" sz="2000" dirty="0" smtClean="0">
                  <a:latin typeface="Tw Cen MT" panose="020B0602020104020603" pitchFamily="34" charset="0"/>
                </a:rPr>
                <a:t>Irrigation availability, source</a:t>
              </a:r>
            </a:p>
            <a:p>
              <a:pPr marL="171450" lvl="1" indent="-171450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IN" sz="2000" dirty="0" smtClean="0">
                  <a:latin typeface="Tw Cen MT" panose="020B0602020104020603" pitchFamily="34" charset="0"/>
                </a:rPr>
                <a:t>Irrigation application: growth stage, number of times</a:t>
              </a:r>
            </a:p>
            <a:p>
              <a:pPr marL="171450" lvl="1" indent="-171450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IN" sz="2000" dirty="0" smtClean="0">
                  <a:latin typeface="Tw Cen MT" panose="020B0602020104020603" pitchFamily="34" charset="0"/>
                </a:rPr>
                <a:t>Decision on irrigation</a:t>
              </a:r>
            </a:p>
            <a:p>
              <a:pPr marL="171450" lvl="1" indent="-171450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IN" sz="2000" dirty="0" smtClean="0">
                  <a:latin typeface="Tw Cen MT" panose="020B0602020104020603" pitchFamily="34" charset="0"/>
                </a:rPr>
                <a:t>Source of irrigation, energy use</a:t>
              </a:r>
            </a:p>
            <a:p>
              <a:pPr marL="0" lvl="1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IN" sz="1700" kern="1200" dirty="0">
                <a:latin typeface="Tw Cen MT" panose="020B0602020104020603" pitchFamily="34" charset="0"/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1687684" y="2393398"/>
              <a:ext cx="6552728" cy="864096"/>
            </a:xfrm>
            <a:custGeom>
              <a:avLst/>
              <a:gdLst>
                <a:gd name="connsiteX0" fmla="*/ 0 w 4553068"/>
                <a:gd name="connsiteY0" fmla="*/ 83642 h 501840"/>
                <a:gd name="connsiteX1" fmla="*/ 83642 w 4553068"/>
                <a:gd name="connsiteY1" fmla="*/ 0 h 501840"/>
                <a:gd name="connsiteX2" fmla="*/ 4469426 w 4553068"/>
                <a:gd name="connsiteY2" fmla="*/ 0 h 501840"/>
                <a:gd name="connsiteX3" fmla="*/ 4553068 w 4553068"/>
                <a:gd name="connsiteY3" fmla="*/ 83642 h 501840"/>
                <a:gd name="connsiteX4" fmla="*/ 4553068 w 4553068"/>
                <a:gd name="connsiteY4" fmla="*/ 418198 h 501840"/>
                <a:gd name="connsiteX5" fmla="*/ 4469426 w 4553068"/>
                <a:gd name="connsiteY5" fmla="*/ 501840 h 501840"/>
                <a:gd name="connsiteX6" fmla="*/ 83642 w 4553068"/>
                <a:gd name="connsiteY6" fmla="*/ 501840 h 501840"/>
                <a:gd name="connsiteX7" fmla="*/ 0 w 4553068"/>
                <a:gd name="connsiteY7" fmla="*/ 418198 h 501840"/>
                <a:gd name="connsiteX8" fmla="*/ 0 w 4553068"/>
                <a:gd name="connsiteY8" fmla="*/ 83642 h 50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3068" h="501840">
                  <a:moveTo>
                    <a:pt x="0" y="83642"/>
                  </a:moveTo>
                  <a:cubicBezTo>
                    <a:pt x="0" y="37448"/>
                    <a:pt x="37448" y="0"/>
                    <a:pt x="83642" y="0"/>
                  </a:cubicBezTo>
                  <a:lnTo>
                    <a:pt x="4469426" y="0"/>
                  </a:lnTo>
                  <a:cubicBezTo>
                    <a:pt x="4515620" y="0"/>
                    <a:pt x="4553068" y="37448"/>
                    <a:pt x="4553068" y="83642"/>
                  </a:cubicBezTo>
                  <a:lnTo>
                    <a:pt x="4553068" y="418198"/>
                  </a:lnTo>
                  <a:cubicBezTo>
                    <a:pt x="4553068" y="464392"/>
                    <a:pt x="4515620" y="501840"/>
                    <a:pt x="4469426" y="501840"/>
                  </a:cubicBezTo>
                  <a:lnTo>
                    <a:pt x="83642" y="501840"/>
                  </a:lnTo>
                  <a:cubicBezTo>
                    <a:pt x="37448" y="501840"/>
                    <a:pt x="0" y="464392"/>
                    <a:pt x="0" y="418198"/>
                  </a:cubicBezTo>
                  <a:lnTo>
                    <a:pt x="0" y="8364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6593" tIns="24498" rIns="196593" bIns="24498" numCol="1" spcCol="1270" anchor="ctr" anchorCtr="0">
              <a:noAutofit/>
            </a:bodyPr>
            <a:lstStyle/>
            <a:p>
              <a:pPr lvl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2400" b="1" dirty="0" smtClean="0">
                  <a:latin typeface="Tw Cen MT" panose="020B0602020104020603" pitchFamily="34" charset="0"/>
                </a:rPr>
                <a:t>5. Irrigation management</a:t>
              </a:r>
              <a:endParaRPr lang="en-IN" sz="2400" b="1" dirty="0">
                <a:latin typeface="Tw Cen MT" panose="020B0602020104020603" pitchFamily="34" charset="0"/>
              </a:endParaRPr>
            </a:p>
          </p:txBody>
        </p:sp>
      </p:grpSp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xfrm>
            <a:off x="1691680" y="188640"/>
            <a:ext cx="6968952" cy="11430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 smtClean="0">
                <a:solidFill>
                  <a:srgbClr val="C00000"/>
                </a:solidFill>
                <a:latin typeface="Tw Cen MT" panose="020B0602020104020603" pitchFamily="34" charset="0"/>
              </a:rPr>
              <a:t>Key points to capture from survey</a:t>
            </a:r>
            <a:endParaRPr lang="en-IN" b="1" dirty="0">
              <a:solidFill>
                <a:srgbClr val="C00000"/>
              </a:solidFill>
              <a:latin typeface="Tw Cen MT" panose="020B0602020104020603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335371" y="4221088"/>
            <a:ext cx="6909035" cy="2398524"/>
            <a:chOff x="1505799" y="2393398"/>
            <a:chExt cx="6909035" cy="3055496"/>
          </a:xfrm>
        </p:grpSpPr>
        <p:sp>
          <p:nvSpPr>
            <p:cNvPr id="9" name="Freeform 8"/>
            <p:cNvSpPr/>
            <p:nvPr/>
          </p:nvSpPr>
          <p:spPr>
            <a:xfrm>
              <a:off x="1505799" y="3035518"/>
              <a:ext cx="6909035" cy="2413376"/>
            </a:xfrm>
            <a:custGeom>
              <a:avLst/>
              <a:gdLst>
                <a:gd name="connsiteX0" fmla="*/ 0 w 6504384"/>
                <a:gd name="connsiteY0" fmla="*/ 0 h 696150"/>
                <a:gd name="connsiteX1" fmla="*/ 6504384 w 6504384"/>
                <a:gd name="connsiteY1" fmla="*/ 0 h 696150"/>
                <a:gd name="connsiteX2" fmla="*/ 6504384 w 6504384"/>
                <a:gd name="connsiteY2" fmla="*/ 696150 h 696150"/>
                <a:gd name="connsiteX3" fmla="*/ 0 w 6504384"/>
                <a:gd name="connsiteY3" fmla="*/ 696150 h 696150"/>
                <a:gd name="connsiteX4" fmla="*/ 0 w 6504384"/>
                <a:gd name="connsiteY4" fmla="*/ 0 h 69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4384" h="696150">
                  <a:moveTo>
                    <a:pt x="0" y="0"/>
                  </a:moveTo>
                  <a:lnTo>
                    <a:pt x="6504384" y="0"/>
                  </a:lnTo>
                  <a:lnTo>
                    <a:pt x="6504384" y="696150"/>
                  </a:lnTo>
                  <a:lnTo>
                    <a:pt x="0" y="6961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04812" tIns="354076" rIns="504812" bIns="120904" numCol="1" spcCol="1270" anchor="t" anchorCtr="0">
              <a:noAutofit/>
            </a:bodyPr>
            <a:lstStyle/>
            <a:p>
              <a:pPr marL="171450" lvl="1" indent="-171450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IN" sz="2000" dirty="0" smtClean="0">
                  <a:latin typeface="Tw Cen MT" panose="020B0602020104020603" pitchFamily="34" charset="0"/>
                </a:rPr>
                <a:t>Drought in different growth stage, severity</a:t>
              </a:r>
            </a:p>
            <a:p>
              <a:pPr marL="171450" lvl="1" indent="-171450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IN" sz="2000" dirty="0" smtClean="0">
                  <a:latin typeface="Tw Cen MT" panose="020B0602020104020603" pitchFamily="34" charset="0"/>
                </a:rPr>
                <a:t>Flooding in different growth stages, severity</a:t>
              </a:r>
            </a:p>
            <a:p>
              <a:pPr marL="171450" lvl="1" indent="-171450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IN" sz="2000" dirty="0" smtClean="0">
                  <a:latin typeface="Tw Cen MT" panose="020B0602020104020603" pitchFamily="34" charset="0"/>
                </a:rPr>
                <a:t>Severity of weed pressure,  insect pressure</a:t>
              </a:r>
            </a:p>
            <a:p>
              <a:pPr marL="171450" lvl="1" indent="-171450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IN" sz="2000" dirty="0" smtClean="0">
                  <a:latin typeface="Tw Cen MT" panose="020B0602020104020603" pitchFamily="34" charset="0"/>
                </a:rPr>
                <a:t>Severity of insect, disease</a:t>
              </a:r>
            </a:p>
            <a:p>
              <a:pPr marL="171450" lvl="1" indent="-171450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IN" sz="2000" dirty="0" smtClean="0">
                  <a:latin typeface="Tw Cen MT" panose="020B0602020104020603" pitchFamily="34" charset="0"/>
                </a:rPr>
                <a:t>Lodging</a:t>
              </a:r>
            </a:p>
            <a:p>
              <a:pPr marL="0" lvl="1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IN" sz="1700" kern="1200" dirty="0">
                <a:latin typeface="Tw Cen MT" panose="020B0602020104020603" pitchFamily="34" charset="0"/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1687684" y="2393398"/>
              <a:ext cx="6552728" cy="864096"/>
            </a:xfrm>
            <a:custGeom>
              <a:avLst/>
              <a:gdLst>
                <a:gd name="connsiteX0" fmla="*/ 0 w 4553068"/>
                <a:gd name="connsiteY0" fmla="*/ 83642 h 501840"/>
                <a:gd name="connsiteX1" fmla="*/ 83642 w 4553068"/>
                <a:gd name="connsiteY1" fmla="*/ 0 h 501840"/>
                <a:gd name="connsiteX2" fmla="*/ 4469426 w 4553068"/>
                <a:gd name="connsiteY2" fmla="*/ 0 h 501840"/>
                <a:gd name="connsiteX3" fmla="*/ 4553068 w 4553068"/>
                <a:gd name="connsiteY3" fmla="*/ 83642 h 501840"/>
                <a:gd name="connsiteX4" fmla="*/ 4553068 w 4553068"/>
                <a:gd name="connsiteY4" fmla="*/ 418198 h 501840"/>
                <a:gd name="connsiteX5" fmla="*/ 4469426 w 4553068"/>
                <a:gd name="connsiteY5" fmla="*/ 501840 h 501840"/>
                <a:gd name="connsiteX6" fmla="*/ 83642 w 4553068"/>
                <a:gd name="connsiteY6" fmla="*/ 501840 h 501840"/>
                <a:gd name="connsiteX7" fmla="*/ 0 w 4553068"/>
                <a:gd name="connsiteY7" fmla="*/ 418198 h 501840"/>
                <a:gd name="connsiteX8" fmla="*/ 0 w 4553068"/>
                <a:gd name="connsiteY8" fmla="*/ 83642 h 50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3068" h="501840">
                  <a:moveTo>
                    <a:pt x="0" y="83642"/>
                  </a:moveTo>
                  <a:cubicBezTo>
                    <a:pt x="0" y="37448"/>
                    <a:pt x="37448" y="0"/>
                    <a:pt x="83642" y="0"/>
                  </a:cubicBezTo>
                  <a:lnTo>
                    <a:pt x="4469426" y="0"/>
                  </a:lnTo>
                  <a:cubicBezTo>
                    <a:pt x="4515620" y="0"/>
                    <a:pt x="4553068" y="37448"/>
                    <a:pt x="4553068" y="83642"/>
                  </a:cubicBezTo>
                  <a:lnTo>
                    <a:pt x="4553068" y="418198"/>
                  </a:lnTo>
                  <a:cubicBezTo>
                    <a:pt x="4553068" y="464392"/>
                    <a:pt x="4515620" y="501840"/>
                    <a:pt x="4469426" y="501840"/>
                  </a:cubicBezTo>
                  <a:lnTo>
                    <a:pt x="83642" y="501840"/>
                  </a:lnTo>
                  <a:cubicBezTo>
                    <a:pt x="37448" y="501840"/>
                    <a:pt x="0" y="464392"/>
                    <a:pt x="0" y="418198"/>
                  </a:cubicBezTo>
                  <a:lnTo>
                    <a:pt x="0" y="8364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6593" tIns="24498" rIns="196593" bIns="24498" numCol="1" spcCol="1270" anchor="ctr" anchorCtr="0">
              <a:noAutofit/>
            </a:bodyPr>
            <a:lstStyle/>
            <a:p>
              <a:pPr lvl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2400" b="1" dirty="0">
                  <a:latin typeface="Tw Cen MT" panose="020B0602020104020603" pitchFamily="34" charset="0"/>
                </a:rPr>
                <a:t>6</a:t>
              </a:r>
              <a:r>
                <a:rPr lang="en-IN" sz="2400" b="1" dirty="0" smtClean="0">
                  <a:latin typeface="Tw Cen MT" panose="020B0602020104020603" pitchFamily="34" charset="0"/>
                </a:rPr>
                <a:t>. Production constraints</a:t>
              </a:r>
              <a:endParaRPr lang="en-IN" sz="2400" b="1" dirty="0">
                <a:latin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771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331640" y="1556792"/>
            <a:ext cx="6909035" cy="1656184"/>
            <a:chOff x="1505799" y="2393398"/>
            <a:chExt cx="6909035" cy="2109824"/>
          </a:xfrm>
        </p:grpSpPr>
        <p:sp>
          <p:nvSpPr>
            <p:cNvPr id="7" name="Freeform 6"/>
            <p:cNvSpPr/>
            <p:nvPr/>
          </p:nvSpPr>
          <p:spPr>
            <a:xfrm>
              <a:off x="1505799" y="3035518"/>
              <a:ext cx="6909035" cy="1467704"/>
            </a:xfrm>
            <a:custGeom>
              <a:avLst/>
              <a:gdLst>
                <a:gd name="connsiteX0" fmla="*/ 0 w 6504384"/>
                <a:gd name="connsiteY0" fmla="*/ 0 h 696150"/>
                <a:gd name="connsiteX1" fmla="*/ 6504384 w 6504384"/>
                <a:gd name="connsiteY1" fmla="*/ 0 h 696150"/>
                <a:gd name="connsiteX2" fmla="*/ 6504384 w 6504384"/>
                <a:gd name="connsiteY2" fmla="*/ 696150 h 696150"/>
                <a:gd name="connsiteX3" fmla="*/ 0 w 6504384"/>
                <a:gd name="connsiteY3" fmla="*/ 696150 h 696150"/>
                <a:gd name="connsiteX4" fmla="*/ 0 w 6504384"/>
                <a:gd name="connsiteY4" fmla="*/ 0 h 69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4384" h="696150">
                  <a:moveTo>
                    <a:pt x="0" y="0"/>
                  </a:moveTo>
                  <a:lnTo>
                    <a:pt x="6504384" y="0"/>
                  </a:lnTo>
                  <a:lnTo>
                    <a:pt x="6504384" y="696150"/>
                  </a:lnTo>
                  <a:lnTo>
                    <a:pt x="0" y="6961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04812" tIns="354076" rIns="504812" bIns="120904" numCol="1" spcCol="1270" anchor="t" anchorCtr="0">
              <a:noAutofit/>
            </a:bodyPr>
            <a:lstStyle/>
            <a:p>
              <a:pPr marL="171450" lvl="1" indent="-171450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IN" sz="2000" dirty="0" smtClean="0">
                  <a:latin typeface="Tw Cen MT" panose="020B0602020104020603" pitchFamily="34" charset="0"/>
                </a:rPr>
                <a:t>Herbicide name, application</a:t>
              </a:r>
            </a:p>
            <a:p>
              <a:pPr marL="171450" lvl="1" indent="-171450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IN" sz="2000" dirty="0" smtClean="0">
                  <a:latin typeface="Tw Cen MT" panose="020B0602020104020603" pitchFamily="34" charset="0"/>
                </a:rPr>
                <a:t>Manual weeding, time</a:t>
              </a:r>
              <a:endParaRPr lang="en-IN" sz="1700" kern="1200" dirty="0">
                <a:latin typeface="Tw Cen MT" panose="020B0602020104020603" pitchFamily="34" charset="0"/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1687684" y="2393398"/>
              <a:ext cx="6552728" cy="864096"/>
            </a:xfrm>
            <a:custGeom>
              <a:avLst/>
              <a:gdLst>
                <a:gd name="connsiteX0" fmla="*/ 0 w 4553068"/>
                <a:gd name="connsiteY0" fmla="*/ 83642 h 501840"/>
                <a:gd name="connsiteX1" fmla="*/ 83642 w 4553068"/>
                <a:gd name="connsiteY1" fmla="*/ 0 h 501840"/>
                <a:gd name="connsiteX2" fmla="*/ 4469426 w 4553068"/>
                <a:gd name="connsiteY2" fmla="*/ 0 h 501840"/>
                <a:gd name="connsiteX3" fmla="*/ 4553068 w 4553068"/>
                <a:gd name="connsiteY3" fmla="*/ 83642 h 501840"/>
                <a:gd name="connsiteX4" fmla="*/ 4553068 w 4553068"/>
                <a:gd name="connsiteY4" fmla="*/ 418198 h 501840"/>
                <a:gd name="connsiteX5" fmla="*/ 4469426 w 4553068"/>
                <a:gd name="connsiteY5" fmla="*/ 501840 h 501840"/>
                <a:gd name="connsiteX6" fmla="*/ 83642 w 4553068"/>
                <a:gd name="connsiteY6" fmla="*/ 501840 h 501840"/>
                <a:gd name="connsiteX7" fmla="*/ 0 w 4553068"/>
                <a:gd name="connsiteY7" fmla="*/ 418198 h 501840"/>
                <a:gd name="connsiteX8" fmla="*/ 0 w 4553068"/>
                <a:gd name="connsiteY8" fmla="*/ 83642 h 50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3068" h="501840">
                  <a:moveTo>
                    <a:pt x="0" y="83642"/>
                  </a:moveTo>
                  <a:cubicBezTo>
                    <a:pt x="0" y="37448"/>
                    <a:pt x="37448" y="0"/>
                    <a:pt x="83642" y="0"/>
                  </a:cubicBezTo>
                  <a:lnTo>
                    <a:pt x="4469426" y="0"/>
                  </a:lnTo>
                  <a:cubicBezTo>
                    <a:pt x="4515620" y="0"/>
                    <a:pt x="4553068" y="37448"/>
                    <a:pt x="4553068" y="83642"/>
                  </a:cubicBezTo>
                  <a:lnTo>
                    <a:pt x="4553068" y="418198"/>
                  </a:lnTo>
                  <a:cubicBezTo>
                    <a:pt x="4553068" y="464392"/>
                    <a:pt x="4515620" y="501840"/>
                    <a:pt x="4469426" y="501840"/>
                  </a:cubicBezTo>
                  <a:lnTo>
                    <a:pt x="83642" y="501840"/>
                  </a:lnTo>
                  <a:cubicBezTo>
                    <a:pt x="37448" y="501840"/>
                    <a:pt x="0" y="464392"/>
                    <a:pt x="0" y="418198"/>
                  </a:cubicBezTo>
                  <a:lnTo>
                    <a:pt x="0" y="8364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6593" tIns="24498" rIns="196593" bIns="24498" numCol="1" spcCol="1270" anchor="ctr" anchorCtr="0">
              <a:noAutofit/>
            </a:bodyPr>
            <a:lstStyle/>
            <a:p>
              <a:pPr lvl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2400" b="1" dirty="0">
                  <a:latin typeface="Tw Cen MT" panose="020B0602020104020603" pitchFamily="34" charset="0"/>
                </a:rPr>
                <a:t>7</a:t>
              </a:r>
              <a:r>
                <a:rPr lang="en-IN" sz="2400" b="1" dirty="0" smtClean="0">
                  <a:latin typeface="Tw Cen MT" panose="020B0602020104020603" pitchFamily="34" charset="0"/>
                </a:rPr>
                <a:t>. Weed control</a:t>
              </a:r>
              <a:endParaRPr lang="en-IN" sz="2400" b="1" dirty="0">
                <a:latin typeface="Tw Cen MT" panose="020B0602020104020603" pitchFamily="34" charset="0"/>
              </a:endParaRPr>
            </a:p>
          </p:txBody>
        </p:sp>
      </p:grpSp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xfrm>
            <a:off x="1691680" y="188640"/>
            <a:ext cx="6968952" cy="11430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 smtClean="0">
                <a:solidFill>
                  <a:srgbClr val="C00000"/>
                </a:solidFill>
                <a:latin typeface="Tw Cen MT" panose="020B0602020104020603" pitchFamily="34" charset="0"/>
              </a:rPr>
              <a:t>Key points to capture from survey</a:t>
            </a:r>
            <a:endParaRPr lang="en-IN" b="1" dirty="0">
              <a:solidFill>
                <a:srgbClr val="C00000"/>
              </a:solidFill>
              <a:latin typeface="Tw Cen MT" panose="020B0602020104020603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190969" y="3573016"/>
            <a:ext cx="6875284" cy="2520281"/>
            <a:chOff x="1513140" y="1700512"/>
            <a:chExt cx="6875284" cy="1369292"/>
          </a:xfrm>
        </p:grpSpPr>
        <p:sp>
          <p:nvSpPr>
            <p:cNvPr id="10" name="Freeform 9"/>
            <p:cNvSpPr/>
            <p:nvPr/>
          </p:nvSpPr>
          <p:spPr>
            <a:xfrm>
              <a:off x="1513140" y="2021984"/>
              <a:ext cx="6875284" cy="1047820"/>
            </a:xfrm>
            <a:custGeom>
              <a:avLst/>
              <a:gdLst>
                <a:gd name="connsiteX0" fmla="*/ 0 w 6875284"/>
                <a:gd name="connsiteY0" fmla="*/ 0 h 1360800"/>
                <a:gd name="connsiteX1" fmla="*/ 6875284 w 6875284"/>
                <a:gd name="connsiteY1" fmla="*/ 0 h 1360800"/>
                <a:gd name="connsiteX2" fmla="*/ 6875284 w 6875284"/>
                <a:gd name="connsiteY2" fmla="*/ 1360800 h 1360800"/>
                <a:gd name="connsiteX3" fmla="*/ 0 w 6875284"/>
                <a:gd name="connsiteY3" fmla="*/ 1360800 h 1360800"/>
                <a:gd name="connsiteX4" fmla="*/ 0 w 6875284"/>
                <a:gd name="connsiteY4" fmla="*/ 0 h 13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5284" h="1360800">
                  <a:moveTo>
                    <a:pt x="0" y="0"/>
                  </a:moveTo>
                  <a:lnTo>
                    <a:pt x="6875284" y="0"/>
                  </a:lnTo>
                  <a:lnTo>
                    <a:pt x="6875284" y="1360800"/>
                  </a:lnTo>
                  <a:lnTo>
                    <a:pt x="0" y="13608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598" tIns="333248" rIns="533598" bIns="113792" numCol="1" spcCol="1270" anchor="t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IN" sz="2000" kern="1200" dirty="0" smtClean="0">
                  <a:latin typeface="Tw Cen MT" panose="020B0602020104020603" pitchFamily="34" charset="0"/>
                </a:rPr>
                <a:t>Harvesting date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IN" sz="2000" dirty="0" smtClean="0">
                  <a:latin typeface="Tw Cen MT" panose="020B0602020104020603" pitchFamily="34" charset="0"/>
                </a:rPr>
                <a:t>Harvesting method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IN" sz="2000" kern="1200" dirty="0" smtClean="0">
                  <a:latin typeface="Tw Cen MT" panose="020B0602020104020603" pitchFamily="34" charset="0"/>
                </a:rPr>
                <a:t>Grain production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IN" sz="2000" dirty="0" smtClean="0">
                  <a:latin typeface="Tw Cen MT" panose="020B0602020104020603" pitchFamily="34" charset="0"/>
                </a:rPr>
                <a:t>Production over five year</a:t>
              </a:r>
              <a:endParaRPr lang="en-IN" sz="2000" kern="1200" dirty="0" smtClean="0">
                <a:latin typeface="Tw Cen MT" panose="020B0602020104020603" pitchFamily="34" charset="0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1764508" y="1700512"/>
              <a:ext cx="4812698" cy="472320"/>
            </a:xfrm>
            <a:custGeom>
              <a:avLst/>
              <a:gdLst>
                <a:gd name="connsiteX0" fmla="*/ 0 w 4812698"/>
                <a:gd name="connsiteY0" fmla="*/ 78722 h 472320"/>
                <a:gd name="connsiteX1" fmla="*/ 78722 w 4812698"/>
                <a:gd name="connsiteY1" fmla="*/ 0 h 472320"/>
                <a:gd name="connsiteX2" fmla="*/ 4733976 w 4812698"/>
                <a:gd name="connsiteY2" fmla="*/ 0 h 472320"/>
                <a:gd name="connsiteX3" fmla="*/ 4812698 w 4812698"/>
                <a:gd name="connsiteY3" fmla="*/ 78722 h 472320"/>
                <a:gd name="connsiteX4" fmla="*/ 4812698 w 4812698"/>
                <a:gd name="connsiteY4" fmla="*/ 393598 h 472320"/>
                <a:gd name="connsiteX5" fmla="*/ 4733976 w 4812698"/>
                <a:gd name="connsiteY5" fmla="*/ 472320 h 472320"/>
                <a:gd name="connsiteX6" fmla="*/ 78722 w 4812698"/>
                <a:gd name="connsiteY6" fmla="*/ 472320 h 472320"/>
                <a:gd name="connsiteX7" fmla="*/ 0 w 4812698"/>
                <a:gd name="connsiteY7" fmla="*/ 393598 h 472320"/>
                <a:gd name="connsiteX8" fmla="*/ 0 w 4812698"/>
                <a:gd name="connsiteY8" fmla="*/ 78722 h 472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698" h="472320">
                  <a:moveTo>
                    <a:pt x="0" y="78722"/>
                  </a:moveTo>
                  <a:cubicBezTo>
                    <a:pt x="0" y="35245"/>
                    <a:pt x="35245" y="0"/>
                    <a:pt x="78722" y="0"/>
                  </a:cubicBezTo>
                  <a:lnTo>
                    <a:pt x="4733976" y="0"/>
                  </a:lnTo>
                  <a:cubicBezTo>
                    <a:pt x="4777453" y="0"/>
                    <a:pt x="4812698" y="35245"/>
                    <a:pt x="4812698" y="78722"/>
                  </a:cubicBezTo>
                  <a:lnTo>
                    <a:pt x="4812698" y="393598"/>
                  </a:lnTo>
                  <a:cubicBezTo>
                    <a:pt x="4812698" y="437075"/>
                    <a:pt x="4777453" y="472320"/>
                    <a:pt x="4733976" y="472320"/>
                  </a:cubicBezTo>
                  <a:lnTo>
                    <a:pt x="78722" y="472320"/>
                  </a:lnTo>
                  <a:cubicBezTo>
                    <a:pt x="35245" y="472320"/>
                    <a:pt x="0" y="437075"/>
                    <a:pt x="0" y="393598"/>
                  </a:cubicBezTo>
                  <a:lnTo>
                    <a:pt x="0" y="7872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4966" tIns="23057" rIns="204966" bIns="23057" numCol="1" spcCol="1270" anchor="ctr" anchorCtr="0">
              <a:noAutofit/>
            </a:bodyPr>
            <a:lstStyle/>
            <a:p>
              <a:pPr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2400" b="1" kern="1200" dirty="0" smtClean="0">
                  <a:solidFill>
                    <a:schemeClr val="bg1"/>
                  </a:solidFill>
                  <a:latin typeface="Tw Cen MT" panose="020B0602020104020603" pitchFamily="34" charset="0"/>
                </a:rPr>
                <a:t>8</a:t>
              </a:r>
              <a:r>
                <a:rPr lang="en-IN" sz="2400" b="1" dirty="0">
                  <a:latin typeface="Tw Cen MT" panose="020B0602020104020603" pitchFamily="34" charset="0"/>
                </a:rPr>
                <a:t>. </a:t>
              </a:r>
              <a:r>
                <a:rPr lang="en-IN" sz="2400" b="1" dirty="0" smtClean="0">
                  <a:latin typeface="Tw Cen MT" panose="020B0602020104020603" pitchFamily="34" charset="0"/>
                </a:rPr>
                <a:t>Harvesting</a:t>
              </a:r>
              <a:endParaRPr lang="en-US" sz="2400" b="1" dirty="0">
                <a:latin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7346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7584" y="188640"/>
            <a:ext cx="6968952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>Production Practices Survey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54" y="1556792"/>
            <a:ext cx="9130145" cy="5301208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endParaRPr lang="en-IN" sz="4000" b="1" dirty="0" smtClean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  <a:p>
            <a:pPr marL="1543050" lvl="2" indent="-742950">
              <a:buFont typeface="+mj-lt"/>
              <a:buAutoNum type="arabicPeriod"/>
            </a:pPr>
            <a:r>
              <a:rPr lang="en-IN" sz="4000" b="1" dirty="0" smtClean="0">
                <a:solidFill>
                  <a:schemeClr val="accent4">
                    <a:lumMod val="90000"/>
                  </a:schemeClr>
                </a:solidFill>
                <a:latin typeface="Tw Cen MT" panose="020B0602020104020603" pitchFamily="34" charset="0"/>
              </a:rPr>
              <a:t>Survey Methodology</a:t>
            </a:r>
          </a:p>
          <a:p>
            <a:pPr marL="1543050" lvl="2" indent="-742950">
              <a:buFont typeface="+mj-lt"/>
              <a:buAutoNum type="arabicPeriod"/>
            </a:pPr>
            <a:endParaRPr lang="en-IN" sz="4000" b="1" dirty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  <a:p>
            <a:pPr marL="1543050" lvl="2" indent="-742950">
              <a:buFont typeface="+mj-lt"/>
              <a:buAutoNum type="arabicPeriod"/>
            </a:pPr>
            <a:r>
              <a:rPr lang="en-IN" sz="4000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Data Collection</a:t>
            </a:r>
          </a:p>
          <a:p>
            <a:pPr marL="1543050" lvl="2" indent="-742950">
              <a:buFont typeface="+mj-lt"/>
              <a:buAutoNum type="arabicPeriod"/>
            </a:pPr>
            <a:endParaRPr lang="en-IN" sz="4000" b="1" dirty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  <a:p>
            <a:pPr marL="1543050" lvl="2" indent="-742950">
              <a:buFont typeface="+mj-lt"/>
              <a:buAutoNum type="arabicPeriod"/>
            </a:pPr>
            <a:r>
              <a:rPr lang="en-IN" sz="4000" b="1" dirty="0" smtClean="0">
                <a:solidFill>
                  <a:schemeClr val="accent4">
                    <a:lumMod val="90000"/>
                  </a:schemeClr>
                </a:solidFill>
                <a:latin typeface="Tw Cen MT" panose="020B0602020104020603" pitchFamily="34" charset="0"/>
              </a:rPr>
              <a:t>Data Analytics</a:t>
            </a:r>
          </a:p>
          <a:p>
            <a:pPr marL="1543050" lvl="2" indent="-742950">
              <a:buFont typeface="+mj-lt"/>
              <a:buAutoNum type="arabicPeriod"/>
            </a:pPr>
            <a:endParaRPr lang="en-IN" sz="4000" b="1" dirty="0" smtClean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78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88640"/>
            <a:ext cx="7040960" cy="1143000"/>
          </a:xfrm>
        </p:spPr>
        <p:txBody>
          <a:bodyPr/>
          <a:lstStyle/>
          <a:p>
            <a:r>
              <a:rPr lang="en-IN" dirty="0" smtClean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>NEED</a:t>
            </a:r>
            <a:endParaRPr lang="en-IN" dirty="0">
              <a:solidFill>
                <a:schemeClr val="accent6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56" y="1628800"/>
            <a:ext cx="9108504" cy="5229200"/>
          </a:xfrm>
          <a:solidFill>
            <a:schemeClr val="bg2"/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IN" sz="4000" b="1" dirty="0" smtClean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r>
              <a:rPr lang="en-IN" sz="4200" b="1" dirty="0">
                <a:solidFill>
                  <a:srgbClr val="0070C0"/>
                </a:solidFill>
                <a:latin typeface="Tw Cen MT" panose="020B0602020104020603" pitchFamily="34" charset="0"/>
              </a:rPr>
              <a:t>An Efficient Data Generation System</a:t>
            </a:r>
          </a:p>
          <a:p>
            <a:pPr marL="0" indent="0" algn="ctr">
              <a:buNone/>
            </a:pPr>
            <a:r>
              <a:rPr lang="en-IN" sz="3200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TO COLLECT</a:t>
            </a:r>
            <a:endParaRPr lang="en-IN" sz="3200" b="1" dirty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r>
              <a:rPr lang="en-IN" sz="4200" b="1" dirty="0" smtClean="0">
                <a:solidFill>
                  <a:srgbClr val="0070C0"/>
                </a:solidFill>
                <a:latin typeface="Tw Cen MT" panose="020B0602020104020603" pitchFamily="34" charset="0"/>
              </a:rPr>
              <a:t>Accurate, Credible &amp; Verifiable Data</a:t>
            </a:r>
          </a:p>
          <a:p>
            <a:pPr marL="0" indent="0" algn="ctr">
              <a:buNone/>
            </a:pPr>
            <a:endParaRPr lang="en-IN" sz="4000" b="1" dirty="0" smtClean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endParaRPr lang="en-IN" sz="4000" b="1" dirty="0">
              <a:solidFill>
                <a:srgbClr val="C00000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60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-1"/>
            <a:ext cx="5616623" cy="685800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663" y="232938"/>
            <a:ext cx="3672408" cy="648072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IN" sz="3200" dirty="0" smtClean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>By 50 KVKs in 2018</a:t>
            </a:r>
            <a:endParaRPr lang="en-IN" sz="2800" dirty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25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7664" y="188640"/>
            <a:ext cx="7040960" cy="1143000"/>
          </a:xfrm>
        </p:spPr>
        <p:txBody>
          <a:bodyPr/>
          <a:lstStyle/>
          <a:p>
            <a:r>
              <a:rPr lang="en-IN" dirty="0" smtClean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>Making a CHOICE </a:t>
            </a:r>
            <a:endParaRPr lang="en-IN" dirty="0">
              <a:solidFill>
                <a:schemeClr val="accent6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288" y="1828306"/>
            <a:ext cx="3024336" cy="2160240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169"/>
          <a:stretch/>
        </p:blipFill>
        <p:spPr>
          <a:xfrm>
            <a:off x="1434480" y="1801817"/>
            <a:ext cx="3024336" cy="2160240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5553169" y="4257901"/>
            <a:ext cx="3024336" cy="57606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latin typeface="Tw Cen MT" panose="020B0602020104020603" pitchFamily="34" charset="0"/>
              </a:rPr>
              <a:t>Digital data collection</a:t>
            </a:r>
            <a:endParaRPr lang="en-IN" sz="2400" b="1" dirty="0">
              <a:latin typeface="Tw Cen MT" panose="020B06020201040206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47265" y="4225196"/>
            <a:ext cx="3024336" cy="57606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latin typeface="Tw Cen MT" panose="020B0602020104020603" pitchFamily="34" charset="0"/>
              </a:rPr>
              <a:t>Paper-based …</a:t>
            </a:r>
            <a:endParaRPr lang="en-IN" sz="2400" b="1" dirty="0">
              <a:latin typeface="Tw Cen MT" panose="020B06020201040206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635896" y="5128860"/>
            <a:ext cx="4941609" cy="57606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 smtClean="0">
                <a:latin typeface="Tw Cen MT" panose="020B0602020104020603" pitchFamily="34" charset="0"/>
              </a:rPr>
              <a:t>Collecting data electronically…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52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47664" y="188640"/>
            <a:ext cx="7344816" cy="1143000"/>
          </a:xfrm>
        </p:spPr>
        <p:txBody>
          <a:bodyPr>
            <a:normAutofit/>
          </a:bodyPr>
          <a:lstStyle/>
          <a:p>
            <a:r>
              <a:rPr lang="en-IN" sz="3600" dirty="0" smtClean="0">
                <a:solidFill>
                  <a:srgbClr val="D8480E"/>
                </a:solidFill>
                <a:latin typeface="Tw Cen MT" panose="020B0602020104020603" pitchFamily="34" charset="0"/>
              </a:rPr>
              <a:t>Comparative processes</a:t>
            </a:r>
            <a:endParaRPr lang="en-IN" sz="3600" dirty="0">
              <a:solidFill>
                <a:srgbClr val="D8480E"/>
              </a:solidFill>
              <a:latin typeface="Tw Cen MT" panose="020B0602020104020603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4546460" y="2067150"/>
            <a:ext cx="1728192" cy="122413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latin typeface="Tw Cen MT" panose="020B0602020104020603" pitchFamily="34" charset="0"/>
              </a:rPr>
              <a:t>PAPER SURVEY</a:t>
            </a:r>
            <a:endParaRPr lang="en-IN" sz="2400" b="1" dirty="0">
              <a:latin typeface="Tw Cen MT" panose="020B0602020104020603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4572000" y="4986589"/>
            <a:ext cx="1728192" cy="122413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latin typeface="Tw Cen MT" panose="020B0602020104020603" pitchFamily="34" charset="0"/>
              </a:rPr>
              <a:t>DIGITAL SURVEY</a:t>
            </a:r>
            <a:endParaRPr lang="en-IN" sz="2400" b="1" dirty="0">
              <a:latin typeface="Tw Cen MT" panose="020B06020201040206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169"/>
          <a:stretch/>
        </p:blipFill>
        <p:spPr>
          <a:xfrm>
            <a:off x="66654" y="1819963"/>
            <a:ext cx="1874811" cy="1339151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4" y="5085184"/>
            <a:ext cx="1874811" cy="1339151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2270057" y="1725044"/>
            <a:ext cx="1944216" cy="504056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Design template</a:t>
            </a:r>
            <a:endParaRPr lang="en-IN" b="1" dirty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54180" y="2394620"/>
            <a:ext cx="1944216" cy="504056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Train collectors</a:t>
            </a:r>
            <a:endParaRPr lang="en-IN" b="1" dirty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32832" y="3080392"/>
            <a:ext cx="1944216" cy="504056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Monitor physically</a:t>
            </a:r>
            <a:endParaRPr lang="en-IN" b="1" dirty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644064" y="1580381"/>
            <a:ext cx="1944216" cy="504056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Data entry format</a:t>
            </a:r>
            <a:endParaRPr lang="en-IN" b="1" dirty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650070" y="2380320"/>
            <a:ext cx="1944216" cy="5040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Data entry</a:t>
            </a:r>
            <a:endParaRPr lang="en-IN" b="1" dirty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50070" y="3080392"/>
            <a:ext cx="1944216" cy="5040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Data cleaning</a:t>
            </a:r>
            <a:endParaRPr lang="en-IN" b="1" dirty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50070" y="3806346"/>
            <a:ext cx="1944216" cy="504056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Data analysis</a:t>
            </a:r>
            <a:endParaRPr lang="en-IN" b="1" dirty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314471" y="5044461"/>
            <a:ext cx="1944216" cy="504056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Design template</a:t>
            </a:r>
            <a:endParaRPr lang="en-IN" b="1" dirty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287716" y="5806044"/>
            <a:ext cx="1944216" cy="504056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Train collectors</a:t>
            </a:r>
            <a:endParaRPr lang="en-IN" b="1" dirty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611126" y="5323635"/>
            <a:ext cx="1944216" cy="504056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Data analysis</a:t>
            </a:r>
            <a:endParaRPr lang="en-IN" b="1" dirty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6372200" y="2201389"/>
            <a:ext cx="2520280" cy="1541799"/>
          </a:xfrm>
          <a:prstGeom prst="ellipse">
            <a:avLst/>
          </a:prstGeom>
          <a:solidFill>
            <a:schemeClr val="accent4">
              <a:lumMod val="10000"/>
              <a:alpha val="22000"/>
            </a:scheme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009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0" y="4459268"/>
            <a:ext cx="9144000" cy="2398732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Speed – </a:t>
            </a:r>
            <a:r>
              <a:rPr lang="en-IN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reduces collection time and time required to analyse &amp; share results</a:t>
            </a:r>
          </a:p>
          <a:p>
            <a:pPr marL="0" indent="0">
              <a:buNone/>
            </a:pPr>
            <a:r>
              <a:rPr lang="en-IN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Quality – </a:t>
            </a:r>
            <a:r>
              <a:rPr lang="en-IN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reduce possibility of error (skip pattern, entry limits, geo-tagging, optional vs. mandatory, etc.)</a:t>
            </a:r>
          </a:p>
          <a:p>
            <a:pPr marL="0" indent="0">
              <a:buNone/>
            </a:pPr>
            <a:r>
              <a:rPr lang="en-IN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Costs – </a:t>
            </a:r>
            <a:r>
              <a:rPr lang="en-IN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devices are costly but not more than human resources &amp; time</a:t>
            </a:r>
            <a:endParaRPr lang="en-IN" dirty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47664" y="188640"/>
            <a:ext cx="7344816" cy="1143000"/>
          </a:xfrm>
        </p:spPr>
        <p:txBody>
          <a:bodyPr>
            <a:normAutofit/>
          </a:bodyPr>
          <a:lstStyle/>
          <a:p>
            <a:r>
              <a:rPr lang="en-IN" sz="3600" dirty="0" smtClean="0">
                <a:solidFill>
                  <a:srgbClr val="D8480E"/>
                </a:solidFill>
                <a:latin typeface="Tw Cen MT" panose="020B0602020104020603" pitchFamily="34" charset="0"/>
              </a:rPr>
              <a:t>BENEFITS…digital data collection </a:t>
            </a:r>
            <a:endParaRPr lang="en-IN" sz="3600" dirty="0">
              <a:solidFill>
                <a:srgbClr val="D8480E"/>
              </a:solidFill>
              <a:latin typeface="Tw Cen MT" panose="020B06020201040206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8" r="9091" b="4172"/>
          <a:stretch/>
        </p:blipFill>
        <p:spPr>
          <a:xfrm>
            <a:off x="2195736" y="1124743"/>
            <a:ext cx="5040560" cy="333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8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920280" y="1700808"/>
            <a:ext cx="7776864" cy="39512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800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Available tools &amp; platforms</a:t>
            </a:r>
            <a:endParaRPr lang="en-IN" sz="2800" b="1" dirty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1547664" y="188640"/>
            <a:ext cx="7149480" cy="1143000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rgbClr val="D8480E"/>
                </a:solidFill>
                <a:latin typeface="Tw Cen MT" panose="020B0602020104020603" pitchFamily="34" charset="0"/>
              </a:rPr>
              <a:t>Digital Data </a:t>
            </a:r>
            <a:r>
              <a:rPr lang="en-IN" sz="3600" dirty="0" smtClean="0">
                <a:solidFill>
                  <a:srgbClr val="D8480E"/>
                </a:solidFill>
                <a:latin typeface="Tw Cen MT" panose="020B0602020104020603" pitchFamily="34" charset="0"/>
              </a:rPr>
              <a:t>Collection…TOOLS</a:t>
            </a:r>
            <a:endParaRPr lang="en-IN" sz="3600" dirty="0">
              <a:solidFill>
                <a:srgbClr val="D8480E"/>
              </a:solidFill>
              <a:latin typeface="Tw Cen MT" panose="020B0602020104020603" pitchFamily="34" charset="0"/>
            </a:endParaRPr>
          </a:p>
        </p:txBody>
      </p:sp>
      <p:pic>
        <p:nvPicPr>
          <p:cNvPr id="5" name="Picture 4" descr="Image result for magpi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5" t="3308" r="23262" b="3306"/>
          <a:stretch/>
        </p:blipFill>
        <p:spPr bwMode="auto">
          <a:xfrm>
            <a:off x="3347864" y="2443916"/>
            <a:ext cx="2304256" cy="39374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6" t="9048" r="11414" b="26319"/>
          <a:stretch/>
        </p:blipFill>
        <p:spPr bwMode="auto">
          <a:xfrm>
            <a:off x="5868144" y="2443916"/>
            <a:ext cx="2376264" cy="32081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Image result for COMMCARE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280" y="2280639"/>
            <a:ext cx="2211560" cy="4100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96" b="31210"/>
          <a:stretch/>
        </p:blipFill>
        <p:spPr bwMode="auto">
          <a:xfrm>
            <a:off x="5868144" y="5754563"/>
            <a:ext cx="2376264" cy="626763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707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18078" y="1556792"/>
            <a:ext cx="9125922" cy="5297907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800" b="1" dirty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Open Data Kit (ODK</a:t>
            </a:r>
            <a:r>
              <a:rPr lang="en-IN" sz="2800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sz="2800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Open source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sz="2800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Simple programming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sz="2800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Works with low resource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sz="2800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Low-cost server services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sz="2800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User friendly app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sz="2800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Widely used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sz="2800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Free support service</a:t>
            </a:r>
          </a:p>
          <a:p>
            <a:pPr marL="0" indent="0" algn="ctr">
              <a:buNone/>
            </a:pPr>
            <a:endParaRPr lang="en-IN" sz="3000" b="1" dirty="0" smtClean="0">
              <a:solidFill>
                <a:srgbClr val="C00000"/>
              </a:solidFill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r>
              <a:rPr lang="en-IN" sz="3000" b="1" dirty="0" smtClean="0">
                <a:solidFill>
                  <a:srgbClr val="C00000"/>
                </a:solidFill>
                <a:latin typeface="Tw Cen MT" panose="020B0602020104020603" pitchFamily="34" charset="0"/>
              </a:rPr>
              <a:t>ODK Build, Collect &amp; Aggregate </a:t>
            </a:r>
            <a:endParaRPr lang="en-IN" sz="3000" b="1" dirty="0">
              <a:solidFill>
                <a:srgbClr val="C00000"/>
              </a:solidFill>
              <a:latin typeface="Tw Cen MT" panose="020B0602020104020603" pitchFamily="34" charset="0"/>
            </a:endParaRPr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1547664" y="188640"/>
            <a:ext cx="7149480" cy="1143000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rgbClr val="D8480E"/>
                </a:solidFill>
                <a:latin typeface="Tw Cen MT" panose="020B0602020104020603" pitchFamily="34" charset="0"/>
              </a:rPr>
              <a:t>Digital Data </a:t>
            </a:r>
            <a:r>
              <a:rPr lang="en-IN" sz="3600" dirty="0" smtClean="0">
                <a:solidFill>
                  <a:srgbClr val="D8480E"/>
                </a:solidFill>
                <a:latin typeface="Tw Cen MT" panose="020B0602020104020603" pitchFamily="34" charset="0"/>
              </a:rPr>
              <a:t>Collection…ODK</a:t>
            </a:r>
            <a:endParaRPr lang="en-IN" sz="3600" dirty="0">
              <a:solidFill>
                <a:srgbClr val="D8480E"/>
              </a:solidFill>
              <a:latin typeface="Tw Cen MT" panose="020B0602020104020603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2636912"/>
            <a:ext cx="2205781" cy="22354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6286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719305" y="1608909"/>
            <a:ext cx="7776864" cy="8640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200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Operation</a:t>
            </a:r>
            <a:endParaRPr lang="en-IN" sz="3200" b="1" dirty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  <a:p>
            <a:endParaRPr lang="en-IN" sz="2800" dirty="0"/>
          </a:p>
        </p:txBody>
      </p:sp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9" t="20556" r="13125" b="21111"/>
          <a:stretch/>
        </p:blipFill>
        <p:spPr bwMode="auto">
          <a:xfrm>
            <a:off x="731556" y="2473005"/>
            <a:ext cx="7632848" cy="3744416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1547664" y="188640"/>
            <a:ext cx="7149480" cy="1143000"/>
          </a:xfrm>
        </p:spPr>
        <p:txBody>
          <a:bodyPr>
            <a:normAutofit/>
          </a:bodyPr>
          <a:lstStyle/>
          <a:p>
            <a:r>
              <a:rPr lang="en-IN" sz="3600" dirty="0" smtClean="0">
                <a:solidFill>
                  <a:srgbClr val="D8480E"/>
                </a:solidFill>
                <a:latin typeface="Tw Cen MT" panose="020B0602020104020603" pitchFamily="34" charset="0"/>
              </a:rPr>
              <a:t>ODK…COMPONENTS</a:t>
            </a:r>
            <a:endParaRPr lang="en-IN" sz="3600" dirty="0">
              <a:solidFill>
                <a:srgbClr val="D8480E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19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116632"/>
            <a:ext cx="6968952" cy="1143000"/>
          </a:xfrm>
        </p:spPr>
        <p:txBody>
          <a:bodyPr/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>The process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7663"/>
            <a:ext cx="9144000" cy="51435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44208" y="6256194"/>
            <a:ext cx="3203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3">
                    <a:lumMod val="10000"/>
                  </a:schemeClr>
                </a:solidFill>
              </a:rPr>
              <a:t>Source: https://</a:t>
            </a:r>
            <a:r>
              <a:rPr lang="en-US" sz="1200" dirty="0" err="1">
                <a:solidFill>
                  <a:schemeClr val="accent3">
                    <a:lumMod val="10000"/>
                  </a:schemeClr>
                </a:solidFill>
              </a:rPr>
              <a:t>geogear.wordpress.com</a:t>
            </a:r>
            <a:endParaRPr lang="en-US" sz="1200" dirty="0">
              <a:solidFill>
                <a:schemeClr val="accent3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35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1547664" y="188640"/>
            <a:ext cx="7149480" cy="1143000"/>
          </a:xfrm>
        </p:spPr>
        <p:txBody>
          <a:bodyPr>
            <a:normAutofit/>
          </a:bodyPr>
          <a:lstStyle/>
          <a:p>
            <a:r>
              <a:rPr lang="en-IN" sz="3600" dirty="0" smtClean="0">
                <a:solidFill>
                  <a:srgbClr val="D8480E"/>
                </a:solidFill>
                <a:latin typeface="Tw Cen MT" panose="020B0602020104020603" pitchFamily="34" charset="0"/>
              </a:rPr>
              <a:t>ODK Build</a:t>
            </a:r>
            <a:endParaRPr lang="en-IN" sz="3600" dirty="0">
              <a:solidFill>
                <a:srgbClr val="D8480E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459254" y="1644468"/>
            <a:ext cx="3684746" cy="18565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2800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Digital questionnaire can also be programmed using simple MS Excel.</a:t>
            </a:r>
            <a:endParaRPr lang="en-IN" sz="2800" b="1" dirty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6792"/>
            <a:ext cx="5459254" cy="3960440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5" y="3494437"/>
            <a:ext cx="5502633" cy="3341884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3604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1547664" y="188640"/>
            <a:ext cx="7149480" cy="1143000"/>
          </a:xfrm>
        </p:spPr>
        <p:txBody>
          <a:bodyPr>
            <a:normAutofit/>
          </a:bodyPr>
          <a:lstStyle/>
          <a:p>
            <a:r>
              <a:rPr lang="en-IN" sz="3600" dirty="0" smtClean="0">
                <a:solidFill>
                  <a:srgbClr val="D8480E"/>
                </a:solidFill>
                <a:latin typeface="Tw Cen MT" panose="020B0602020104020603" pitchFamily="34" charset="0"/>
              </a:rPr>
              <a:t>ODK Collect</a:t>
            </a:r>
            <a:endParaRPr lang="en-IN" sz="3600" dirty="0">
              <a:solidFill>
                <a:srgbClr val="D8480E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3131840" y="1586729"/>
            <a:ext cx="6012160" cy="51742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sz="4400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Data collection app on your device</a:t>
            </a:r>
          </a:p>
          <a:p>
            <a:pPr marL="0" indent="0">
              <a:buNone/>
            </a:pPr>
            <a:endParaRPr lang="en-IN" sz="4400" b="1" dirty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5" y="1586729"/>
            <a:ext cx="2909098" cy="5174286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9646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" y="-1"/>
            <a:ext cx="2550126" cy="4533557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</p:pic>
      <p:pic>
        <p:nvPicPr>
          <p:cNvPr id="3" name="Picture 2" descr="C:\Users\aajay\AppData\Local\Microsoft\Windows\Temporary Internet Files\Content.Word\Screenshot_2018-02-14-15-10-0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60648"/>
            <a:ext cx="2448272" cy="4533557"/>
          </a:xfrm>
          <a:prstGeom prst="rect">
            <a:avLst/>
          </a:prstGeom>
          <a:noFill/>
          <a:ln>
            <a:solidFill>
              <a:schemeClr val="accent4">
                <a:lumMod val="10000"/>
              </a:schemeClr>
            </a:solidFill>
          </a:ln>
        </p:spPr>
      </p:pic>
      <p:pic>
        <p:nvPicPr>
          <p:cNvPr id="4" name="Picture 3" descr="C:\Users\aajay\AppData\Local\Microsoft\Windows\Temporary Internet Files\Content.Word\Screenshot_2018-02-14-15-10-18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271" y="521297"/>
            <a:ext cx="2520280" cy="4533557"/>
          </a:xfrm>
          <a:prstGeom prst="rect">
            <a:avLst/>
          </a:prstGeom>
          <a:noFill/>
          <a:ln>
            <a:solidFill>
              <a:schemeClr val="accent4">
                <a:lumMod val="10000"/>
              </a:schemeClr>
            </a:solidFill>
          </a:ln>
        </p:spPr>
      </p:pic>
      <p:pic>
        <p:nvPicPr>
          <p:cNvPr id="5" name="Picture 4" descr="C:\Users\aajay\AppData\Local\Microsoft\Windows\Temporary Internet Files\Content.Word\Screenshot_2018-02-14-15-10-43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834" y="781946"/>
            <a:ext cx="2470332" cy="4533557"/>
          </a:xfrm>
          <a:prstGeom prst="rect">
            <a:avLst/>
          </a:prstGeom>
          <a:noFill/>
          <a:ln>
            <a:solidFill>
              <a:schemeClr val="accent4">
                <a:lumMod val="10000"/>
              </a:schemeClr>
            </a:solidFill>
          </a:ln>
        </p:spPr>
      </p:pic>
      <p:pic>
        <p:nvPicPr>
          <p:cNvPr id="6" name="Picture 5" descr="C:\Users\aajay\AppData\Local\Microsoft\Windows\Temporary Internet Files\Content.Word\Screenshot_2018-02-14-15-11-52.pn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543" y="2033270"/>
            <a:ext cx="2713990" cy="4824730"/>
          </a:xfrm>
          <a:prstGeom prst="rect">
            <a:avLst/>
          </a:prstGeom>
          <a:noFill/>
          <a:ln>
            <a:solidFill>
              <a:schemeClr val="accent4">
                <a:lumMod val="10000"/>
              </a:schemeClr>
            </a:solidFill>
          </a:ln>
        </p:spPr>
      </p:pic>
      <p:pic>
        <p:nvPicPr>
          <p:cNvPr id="7" name="Picture 6" descr="C:\Users\aajay\AppData\Local\Microsoft\Windows\Temporary Internet Files\Content.Word\Screenshot_2018-02-14-15-12-04.pn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2033270"/>
            <a:ext cx="2627784" cy="4824730"/>
          </a:xfrm>
          <a:prstGeom prst="rect">
            <a:avLst/>
          </a:prstGeom>
          <a:noFill/>
          <a:ln>
            <a:solidFill>
              <a:schemeClr val="accent4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4893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7584" y="188640"/>
            <a:ext cx="6968952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>Production Practices Survey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54" y="1556792"/>
            <a:ext cx="9130145" cy="5301208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endParaRPr lang="en-IN" sz="4000" b="1" dirty="0" smtClean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  <a:p>
            <a:pPr marL="1543050" lvl="2" indent="-742950">
              <a:buFont typeface="+mj-lt"/>
              <a:buAutoNum type="arabicPeriod"/>
            </a:pPr>
            <a:r>
              <a:rPr lang="en-IN" sz="4000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Survey Methodology</a:t>
            </a:r>
          </a:p>
          <a:p>
            <a:pPr marL="1543050" lvl="2" indent="-742950">
              <a:buFont typeface="+mj-lt"/>
              <a:buAutoNum type="arabicPeriod"/>
            </a:pPr>
            <a:endParaRPr lang="en-IN" sz="4000" b="1" dirty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  <a:p>
            <a:pPr marL="1543050" lvl="2" indent="-742950">
              <a:buFont typeface="+mj-lt"/>
              <a:buAutoNum type="arabicPeriod"/>
            </a:pPr>
            <a:r>
              <a:rPr lang="en-IN" sz="4000" b="1" dirty="0" smtClean="0">
                <a:solidFill>
                  <a:schemeClr val="accent4">
                    <a:lumMod val="90000"/>
                  </a:schemeClr>
                </a:solidFill>
                <a:latin typeface="Tw Cen MT" panose="020B0602020104020603" pitchFamily="34" charset="0"/>
              </a:rPr>
              <a:t>Data Collection </a:t>
            </a:r>
          </a:p>
          <a:p>
            <a:pPr marL="1543050" lvl="2" indent="-742950">
              <a:buFont typeface="+mj-lt"/>
              <a:buAutoNum type="arabicPeriod"/>
            </a:pPr>
            <a:endParaRPr lang="en-IN" sz="4000" b="1" dirty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  <a:p>
            <a:pPr marL="1543050" lvl="2" indent="-742950">
              <a:buFont typeface="+mj-lt"/>
              <a:buAutoNum type="arabicPeriod"/>
            </a:pPr>
            <a:r>
              <a:rPr lang="en-IN" sz="4000" b="1" dirty="0" smtClean="0">
                <a:solidFill>
                  <a:schemeClr val="accent4">
                    <a:lumMod val="90000"/>
                  </a:schemeClr>
                </a:solidFill>
                <a:latin typeface="Tw Cen MT" panose="020B0602020104020603" pitchFamily="34" charset="0"/>
              </a:rPr>
              <a:t>Data Analytics </a:t>
            </a:r>
          </a:p>
          <a:p>
            <a:pPr marL="1543050" lvl="2" indent="-742950">
              <a:buFont typeface="+mj-lt"/>
              <a:buAutoNum type="arabicPeriod"/>
            </a:pPr>
            <a:endParaRPr lang="en-IN" sz="4000" b="1" dirty="0" smtClean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38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aajay\AppData\Local\Microsoft\Windows\Temporary Internet Files\Content.Word\Screenshot_2018-02-14-15-13-51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183"/>
            <a:ext cx="2843808" cy="5013176"/>
          </a:xfrm>
          <a:prstGeom prst="rect">
            <a:avLst/>
          </a:prstGeom>
          <a:noFill/>
          <a:ln>
            <a:solidFill>
              <a:schemeClr val="accent4">
                <a:lumMod val="10000"/>
              </a:schemeClr>
            </a:solidFill>
          </a:ln>
        </p:spPr>
      </p:pic>
      <p:pic>
        <p:nvPicPr>
          <p:cNvPr id="3" name="Picture 2" descr="C:\Users\aajay\AppData\Local\Microsoft\Windows\Temporary Internet Files\Content.Word\Screenshot_2018-02-14-15-14-25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930" y="14183"/>
            <a:ext cx="2808312" cy="5013175"/>
          </a:xfrm>
          <a:prstGeom prst="rect">
            <a:avLst/>
          </a:prstGeom>
          <a:noFill/>
          <a:ln>
            <a:solidFill>
              <a:schemeClr val="accent4">
                <a:lumMod val="10000"/>
              </a:schemeClr>
            </a:solidFill>
          </a:ln>
        </p:spPr>
      </p:pic>
      <p:pic>
        <p:nvPicPr>
          <p:cNvPr id="4" name="Picture 3" descr="C:\Users\aajay\AppData\Local\Microsoft\Windows\Temporary Internet Files\Content.Word\Screenshot_2018-02-14-15-17-12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99" y="1844824"/>
            <a:ext cx="2772073" cy="5013177"/>
          </a:xfrm>
          <a:prstGeom prst="rect">
            <a:avLst/>
          </a:prstGeom>
          <a:noFill/>
          <a:ln>
            <a:solidFill>
              <a:schemeClr val="accent4">
                <a:lumMod val="10000"/>
              </a:schemeClr>
            </a:solidFill>
          </a:ln>
        </p:spPr>
      </p:pic>
      <p:pic>
        <p:nvPicPr>
          <p:cNvPr id="5" name="Picture 4" descr="C:\Users\aajay\AppData\Local\Microsoft\Windows\Temporary Internet Files\Content.Word\Screenshot_2018-02-14-15-17-24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849552"/>
            <a:ext cx="2664296" cy="5013177"/>
          </a:xfrm>
          <a:prstGeom prst="rect">
            <a:avLst/>
          </a:prstGeom>
          <a:noFill/>
          <a:ln>
            <a:solidFill>
              <a:schemeClr val="accent4">
                <a:lumMod val="10000"/>
              </a:schemeClr>
            </a:solidFill>
          </a:ln>
        </p:spPr>
      </p:pic>
      <p:pic>
        <p:nvPicPr>
          <p:cNvPr id="6" name="Picture 5" descr="C:\Users\aajay\AppData\Local\Microsoft\Windows\Temporary Internet Files\Content.Word\Screenshot_2018-02-14-15-18-30.pn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844825"/>
            <a:ext cx="2771800" cy="5022632"/>
          </a:xfrm>
          <a:prstGeom prst="rect">
            <a:avLst/>
          </a:prstGeom>
          <a:noFill/>
          <a:ln>
            <a:solidFill>
              <a:schemeClr val="accent4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6922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1547664" y="188640"/>
            <a:ext cx="7149480" cy="1143000"/>
          </a:xfrm>
        </p:spPr>
        <p:txBody>
          <a:bodyPr>
            <a:normAutofit/>
          </a:bodyPr>
          <a:lstStyle/>
          <a:p>
            <a:r>
              <a:rPr lang="en-IN" sz="3600" dirty="0" smtClean="0">
                <a:solidFill>
                  <a:srgbClr val="D8480E"/>
                </a:solidFill>
                <a:latin typeface="Tw Cen MT" panose="020B0602020104020603" pitchFamily="34" charset="0"/>
              </a:rPr>
              <a:t>ODK Aggregate</a:t>
            </a:r>
            <a:endParaRPr lang="en-IN" sz="3600" dirty="0">
              <a:solidFill>
                <a:srgbClr val="D8480E"/>
              </a:solidFill>
              <a:latin typeface="Tw Cen MT" panose="020B06020201040206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6792"/>
            <a:ext cx="9144000" cy="550103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984450" y="2780928"/>
            <a:ext cx="864096" cy="4320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7671077" y="2780928"/>
            <a:ext cx="864096" cy="4320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277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1547664" y="188640"/>
            <a:ext cx="7149480" cy="1143000"/>
          </a:xfrm>
        </p:spPr>
        <p:txBody>
          <a:bodyPr>
            <a:normAutofit/>
          </a:bodyPr>
          <a:lstStyle/>
          <a:p>
            <a:r>
              <a:rPr lang="en-IN" sz="3600" dirty="0" smtClean="0">
                <a:solidFill>
                  <a:srgbClr val="D8480E"/>
                </a:solidFill>
                <a:latin typeface="Tw Cen MT" panose="020B0602020104020603" pitchFamily="34" charset="0"/>
              </a:rPr>
              <a:t>ODK Aggregate</a:t>
            </a:r>
            <a:endParaRPr lang="en-IN" sz="3600" dirty="0">
              <a:solidFill>
                <a:srgbClr val="D8480E"/>
              </a:solidFill>
              <a:latin typeface="Tw Cen MT" panose="020B06020201040206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22" y="1628800"/>
            <a:ext cx="9172818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2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3134" y="0"/>
            <a:ext cx="4760282" cy="692696"/>
          </a:xfrm>
        </p:spPr>
        <p:txBody>
          <a:bodyPr>
            <a:noAutofit/>
          </a:bodyPr>
          <a:lstStyle/>
          <a:p>
            <a:r>
              <a:rPr lang="en-IN" sz="2400" b="1" dirty="0" smtClean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>Geo-tagged Locations Of Survey</a:t>
            </a:r>
            <a:endParaRPr lang="en-IN" sz="2400" b="1" dirty="0">
              <a:solidFill>
                <a:schemeClr val="accent6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3" name="Picture 2"/>
          <p:cNvPicPr/>
          <p:nvPr/>
        </p:nvPicPr>
        <p:blipFill rotWithShape="1">
          <a:blip r:embed="rId2"/>
          <a:srcRect l="35178" t="18104" r="12442" b="15083"/>
          <a:stretch/>
        </p:blipFill>
        <p:spPr bwMode="auto">
          <a:xfrm>
            <a:off x="4359279" y="3429000"/>
            <a:ext cx="4784721" cy="3429000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/>
          <p:cNvPicPr/>
          <p:nvPr/>
        </p:nvPicPr>
        <p:blipFill rotWithShape="1">
          <a:blip r:embed="rId3"/>
          <a:srcRect l="33291" t="16982" r="12316" b="14873"/>
          <a:stretch/>
        </p:blipFill>
        <p:spPr bwMode="auto">
          <a:xfrm>
            <a:off x="-534" y="0"/>
            <a:ext cx="4359813" cy="3356992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96" y="4091119"/>
            <a:ext cx="2380952" cy="2104762"/>
          </a:xfrm>
          <a:prstGeom prst="rect">
            <a:avLst/>
          </a:prstGeom>
          <a:ln>
            <a:solidFill>
              <a:schemeClr val="accent3">
                <a:lumMod val="10000"/>
              </a:schemeClr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2771800" y="5101935"/>
            <a:ext cx="1587479" cy="0"/>
          </a:xfrm>
          <a:prstGeom prst="straightConnector1">
            <a:avLst/>
          </a:prstGeom>
          <a:ln w="28575">
            <a:solidFill>
              <a:schemeClr val="accent3">
                <a:lumMod val="1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915816" y="3356992"/>
            <a:ext cx="1" cy="852299"/>
          </a:xfrm>
          <a:prstGeom prst="straightConnector1">
            <a:avLst/>
          </a:prstGeom>
          <a:ln w="28575">
            <a:solidFill>
              <a:schemeClr val="accent3">
                <a:lumMod val="1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015898" y="1493078"/>
            <a:ext cx="1800200" cy="396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Mayurbhanj</a:t>
            </a:r>
            <a:endParaRPr lang="en-IN" sz="1600" b="1" dirty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560514" y="3771278"/>
            <a:ext cx="1800200" cy="396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Cuttack</a:t>
            </a:r>
            <a:endParaRPr lang="en-IN" sz="1600" b="1" dirty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732330" y="4780564"/>
            <a:ext cx="1800200" cy="396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 err="1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Khorda</a:t>
            </a:r>
            <a:endParaRPr lang="en-IN" sz="1600" b="1" dirty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842730" y="980728"/>
            <a:ext cx="4049750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2000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Survey completed by three KVKs in Odisha for </a:t>
            </a:r>
            <a:r>
              <a:rPr lang="en-IN" sz="2000" b="1" i="1" dirty="0" err="1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kharif</a:t>
            </a:r>
            <a:r>
              <a:rPr lang="en-IN" sz="2000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 2018: </a:t>
            </a:r>
            <a:endParaRPr lang="en-IN" sz="2000" b="1" dirty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4842730" y="1729616"/>
          <a:ext cx="404975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610"/>
                <a:gridCol w="2104140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w Cen MT" panose="020B0602020104020603" pitchFamily="34" charset="0"/>
                        </a:rPr>
                        <a:t>DISTRICTS</a:t>
                      </a:r>
                      <a:endParaRPr lang="en-IN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w Cen MT" panose="020B0602020104020603" pitchFamily="34" charset="0"/>
                        </a:rPr>
                        <a:t>#</a:t>
                      </a:r>
                      <a:r>
                        <a:rPr lang="en-IN" baseline="0" dirty="0" smtClean="0">
                          <a:latin typeface="Tw Cen MT" panose="020B0602020104020603" pitchFamily="34" charset="0"/>
                        </a:rPr>
                        <a:t> Farmers Surveyed</a:t>
                      </a:r>
                      <a:endParaRPr lang="en-IN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 smtClean="0">
                          <a:solidFill>
                            <a:schemeClr val="accent4">
                              <a:lumMod val="10000"/>
                            </a:schemeClr>
                          </a:solidFill>
                          <a:latin typeface="Tw Cen MT" panose="020B0602020104020603" pitchFamily="34" charset="0"/>
                        </a:rPr>
                        <a:t>Cuttack</a:t>
                      </a:r>
                      <a:endParaRPr lang="en-IN" b="1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>
                          <a:solidFill>
                            <a:schemeClr val="accent4">
                              <a:lumMod val="10000"/>
                            </a:schemeClr>
                          </a:solidFill>
                          <a:latin typeface="Tw Cen MT" panose="020B0602020104020603" pitchFamily="34" charset="0"/>
                        </a:rPr>
                        <a:t>210</a:t>
                      </a:r>
                      <a:endParaRPr lang="en-IN" b="1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Tw Cen MT" panose="020B0602020104020603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 err="1" smtClean="0">
                          <a:solidFill>
                            <a:schemeClr val="accent4">
                              <a:lumMod val="10000"/>
                            </a:schemeClr>
                          </a:solidFill>
                          <a:latin typeface="Tw Cen MT" panose="020B0602020104020603" pitchFamily="34" charset="0"/>
                        </a:rPr>
                        <a:t>Khorda</a:t>
                      </a:r>
                      <a:endParaRPr lang="en-IN" b="1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>
                          <a:solidFill>
                            <a:schemeClr val="accent4">
                              <a:lumMod val="10000"/>
                            </a:schemeClr>
                          </a:solidFill>
                          <a:latin typeface="Tw Cen MT" panose="020B0602020104020603" pitchFamily="34" charset="0"/>
                        </a:rPr>
                        <a:t>195</a:t>
                      </a:r>
                      <a:endParaRPr lang="en-IN" b="1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Tw Cen MT" panose="020B0602020104020603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 smtClean="0">
                          <a:solidFill>
                            <a:schemeClr val="accent4">
                              <a:lumMod val="10000"/>
                            </a:schemeClr>
                          </a:solidFill>
                          <a:latin typeface="Tw Cen MT" panose="020B0602020104020603" pitchFamily="34" charset="0"/>
                        </a:rPr>
                        <a:t>Mayurbhanj</a:t>
                      </a:r>
                      <a:endParaRPr lang="en-IN" b="1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>
                          <a:solidFill>
                            <a:schemeClr val="accent4">
                              <a:lumMod val="10000"/>
                            </a:schemeClr>
                          </a:solidFill>
                          <a:latin typeface="Tw Cen MT" panose="020B0602020104020603" pitchFamily="34" charset="0"/>
                        </a:rPr>
                        <a:t>178</a:t>
                      </a:r>
                      <a:endParaRPr lang="en-IN" b="1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Tw Cen MT" panose="020B06020201040206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781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  <p:bldP spid="1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1547664" y="188640"/>
            <a:ext cx="7149480" cy="1143000"/>
          </a:xfrm>
        </p:spPr>
        <p:txBody>
          <a:bodyPr>
            <a:normAutofit/>
          </a:bodyPr>
          <a:lstStyle/>
          <a:p>
            <a:r>
              <a:rPr lang="en-IN" sz="3600" dirty="0" smtClean="0">
                <a:solidFill>
                  <a:srgbClr val="D8480E"/>
                </a:solidFill>
                <a:latin typeface="Tw Cen MT" panose="020B0602020104020603" pitchFamily="34" charset="0"/>
              </a:rPr>
              <a:t>ODK Users</a:t>
            </a:r>
            <a:endParaRPr lang="en-IN" sz="3600" dirty="0">
              <a:solidFill>
                <a:srgbClr val="D8480E"/>
              </a:solidFill>
              <a:latin typeface="Tw Cen MT" panose="020B06020201040206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863" t="19152" r="21651" b="7979"/>
          <a:stretch/>
        </p:blipFill>
        <p:spPr>
          <a:xfrm>
            <a:off x="755576" y="1578297"/>
            <a:ext cx="7416824" cy="5285739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6868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7584" y="188640"/>
            <a:ext cx="6968952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>Production Practices Survey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54" y="1556792"/>
            <a:ext cx="9130145" cy="5301208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800100" lvl="2" indent="0">
              <a:buNone/>
            </a:pPr>
            <a:endParaRPr lang="en-IN" sz="4000" b="1" dirty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  <a:p>
            <a:pPr marL="800100" lvl="2" indent="0">
              <a:buNone/>
            </a:pPr>
            <a:r>
              <a:rPr lang="en-IN" sz="4800" b="1" u="sng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Digital Questionnaire</a:t>
            </a:r>
          </a:p>
          <a:p>
            <a:pPr marL="800100" lvl="2" indent="0">
              <a:buNone/>
            </a:pPr>
            <a:r>
              <a:rPr lang="en-IN" sz="4800" b="1" i="1" dirty="0" smtClean="0">
                <a:solidFill>
                  <a:srgbClr val="00B050"/>
                </a:solidFill>
                <a:latin typeface="Tw Cen MT" panose="020B0602020104020603" pitchFamily="34" charset="0"/>
              </a:rPr>
              <a:t>Rice</a:t>
            </a:r>
          </a:p>
          <a:p>
            <a:pPr marL="1543050" lvl="2" indent="-742950">
              <a:buFont typeface="+mj-lt"/>
              <a:buAutoNum type="arabicPeriod"/>
            </a:pPr>
            <a:endParaRPr lang="en-IN" sz="4000" b="1" dirty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  <a:p>
            <a:pPr marL="1543050" lvl="2" indent="-742950">
              <a:buFont typeface="+mj-lt"/>
              <a:buAutoNum type="arabicPeriod"/>
            </a:pPr>
            <a:endParaRPr lang="en-IN" sz="4000" b="1" dirty="0" smtClean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33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7584" y="188640"/>
            <a:ext cx="6968952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>Production Practices Survey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54" y="1556792"/>
            <a:ext cx="9130145" cy="5301208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endParaRPr lang="en-IN" sz="4000" b="1" dirty="0" smtClean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  <a:p>
            <a:pPr marL="1543050" lvl="2" indent="-742950">
              <a:buFont typeface="+mj-lt"/>
              <a:buAutoNum type="arabicPeriod"/>
            </a:pPr>
            <a:r>
              <a:rPr lang="en-IN" sz="4000" b="1" dirty="0" smtClean="0">
                <a:solidFill>
                  <a:schemeClr val="accent4">
                    <a:lumMod val="90000"/>
                  </a:schemeClr>
                </a:solidFill>
                <a:latin typeface="Tw Cen MT" panose="020B0602020104020603" pitchFamily="34" charset="0"/>
              </a:rPr>
              <a:t>Survey Methodology</a:t>
            </a:r>
          </a:p>
          <a:p>
            <a:pPr marL="1543050" lvl="2" indent="-742950">
              <a:buFont typeface="+mj-lt"/>
              <a:buAutoNum type="arabicPeriod"/>
            </a:pPr>
            <a:endParaRPr lang="en-IN" sz="4000" b="1" dirty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  <a:p>
            <a:pPr marL="1543050" lvl="2" indent="-742950">
              <a:buFont typeface="+mj-lt"/>
              <a:buAutoNum type="arabicPeriod"/>
            </a:pPr>
            <a:r>
              <a:rPr lang="en-IN" sz="4000" b="1" dirty="0" smtClean="0">
                <a:solidFill>
                  <a:schemeClr val="accent4">
                    <a:lumMod val="90000"/>
                  </a:schemeClr>
                </a:solidFill>
                <a:latin typeface="Tw Cen MT" panose="020B0602020104020603" pitchFamily="34" charset="0"/>
              </a:rPr>
              <a:t>Data Collection</a:t>
            </a:r>
          </a:p>
          <a:p>
            <a:pPr marL="1543050" lvl="2" indent="-742950">
              <a:buFont typeface="+mj-lt"/>
              <a:buAutoNum type="arabicPeriod"/>
            </a:pPr>
            <a:endParaRPr lang="en-IN" sz="4000" b="1" dirty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  <a:p>
            <a:pPr marL="1543050" lvl="2" indent="-742950">
              <a:buFont typeface="+mj-lt"/>
              <a:buAutoNum type="arabicPeriod"/>
            </a:pPr>
            <a:r>
              <a:rPr lang="en-IN" sz="4000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Data Analytics</a:t>
            </a:r>
          </a:p>
          <a:p>
            <a:pPr marL="1543050" lvl="2" indent="-742950">
              <a:buFont typeface="+mj-lt"/>
              <a:buAutoNum type="arabicPeriod"/>
            </a:pPr>
            <a:endParaRPr lang="en-IN" sz="4000" b="1" dirty="0" smtClean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04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797152"/>
            <a:ext cx="9143999" cy="2060848"/>
          </a:xfrm>
        </p:spPr>
        <p:txBody>
          <a:bodyPr>
            <a:normAutofit/>
          </a:bodyPr>
          <a:lstStyle/>
          <a:p>
            <a:r>
              <a:rPr lang="en-IN" sz="2400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Broadcasting or ‘Broadcasting + </a:t>
            </a:r>
            <a:r>
              <a:rPr lang="en-IN" sz="2400" b="1" dirty="0" err="1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Beushening</a:t>
            </a:r>
            <a:r>
              <a:rPr lang="en-IN" sz="2400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’ both are very </a:t>
            </a:r>
            <a:r>
              <a:rPr lang="en-IN" sz="2400" b="1" dirty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low </a:t>
            </a:r>
            <a:r>
              <a:rPr lang="en-IN" sz="2400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yielders. Still, 37% farmers are practicing. </a:t>
            </a:r>
          </a:p>
          <a:p>
            <a:r>
              <a:rPr lang="en-IN" sz="2400" b="1" dirty="0" smtClean="0">
                <a:solidFill>
                  <a:srgbClr val="FF0000"/>
                </a:solidFill>
                <a:latin typeface="Tw Cen MT" panose="020B0602020104020603" pitchFamily="34" charset="0"/>
              </a:rPr>
              <a:t>???</a:t>
            </a:r>
            <a:endParaRPr lang="en-IN" sz="2400" b="1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27584" y="188640"/>
            <a:ext cx="6968952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>Rice Establishment Methods</a:t>
            </a:r>
            <a:endParaRPr lang="en-IN" sz="4000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1" y="1556792"/>
          <a:ext cx="4283967" cy="3240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/>
          </p:nvPr>
        </p:nvGraphicFramePr>
        <p:xfrm>
          <a:off x="4283968" y="1556792"/>
          <a:ext cx="4860032" cy="3240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5987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8" grpId="0">
        <p:bldAsOne/>
      </p:bldGraphic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2430" y="5680782"/>
            <a:ext cx="7313985" cy="1177217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IN" sz="2400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Only two varieties are preferred by 50% farmers. </a:t>
            </a:r>
            <a:endParaRPr lang="en-IN" sz="2400" b="1" dirty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27584" y="188640"/>
            <a:ext cx="6968952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>Varietal Use Pattern</a:t>
            </a:r>
            <a:endParaRPr lang="en-IN" sz="4000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0" y="1628800"/>
          <a:ext cx="9143999" cy="40324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2677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705872"/>
            <a:ext cx="9144000" cy="1152128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/>
          <a:p>
            <a:r>
              <a:rPr lang="en-IN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10% farmers reported using herbicides &amp; most of them (60% of users) apply pre-emergence mainly </a:t>
            </a:r>
            <a:r>
              <a:rPr lang="en-IN" b="1" dirty="0" err="1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Pretilachlor</a:t>
            </a:r>
            <a:r>
              <a:rPr lang="en-IN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. Rest 40% of the users depend on 2,4 – D.</a:t>
            </a:r>
          </a:p>
          <a:p>
            <a:r>
              <a:rPr lang="en-IN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All farmers perform manual weeding. Most of them (51%) go for 2 times. </a:t>
            </a:r>
            <a:endParaRPr lang="en-IN" b="1" dirty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27584" y="188640"/>
            <a:ext cx="6968952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>Problematic Weeds 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/>
            </a:r>
            <a:br>
              <a:rPr lang="en-US" sz="4000" dirty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</a:br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Top 5 in Cuttack &amp; </a:t>
            </a:r>
            <a:r>
              <a:rPr lang="en-US" sz="2400" dirty="0" err="1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Khorda</a:t>
            </a:r>
            <a:endParaRPr lang="en-IN" sz="4000" dirty="0">
              <a:solidFill>
                <a:schemeClr val="accent4">
                  <a:lumMod val="10000"/>
                </a:schemeClr>
              </a:solidFill>
            </a:endParaRP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/>
          </p:nvPr>
        </p:nvGraphicFramePr>
        <p:xfrm>
          <a:off x="0" y="1556792"/>
          <a:ext cx="9144000" cy="4149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3419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 bwMode="auto">
          <a:xfrm>
            <a:off x="2935288" y="981075"/>
            <a:ext cx="3344862" cy="5418138"/>
          </a:xfrm>
          <a:custGeom>
            <a:avLst/>
            <a:gdLst>
              <a:gd name="connsiteX0" fmla="*/ 0 w 2300872"/>
              <a:gd name="connsiteY0" fmla="*/ 230087 h 5418667"/>
              <a:gd name="connsiteX1" fmla="*/ 230087 w 2300872"/>
              <a:gd name="connsiteY1" fmla="*/ 0 h 5418667"/>
              <a:gd name="connsiteX2" fmla="*/ 2070785 w 2300872"/>
              <a:gd name="connsiteY2" fmla="*/ 0 h 5418667"/>
              <a:gd name="connsiteX3" fmla="*/ 2300872 w 2300872"/>
              <a:gd name="connsiteY3" fmla="*/ 230087 h 5418667"/>
              <a:gd name="connsiteX4" fmla="*/ 2300872 w 2300872"/>
              <a:gd name="connsiteY4" fmla="*/ 5188580 h 5418667"/>
              <a:gd name="connsiteX5" fmla="*/ 2070785 w 2300872"/>
              <a:gd name="connsiteY5" fmla="*/ 5418667 h 5418667"/>
              <a:gd name="connsiteX6" fmla="*/ 230087 w 2300872"/>
              <a:gd name="connsiteY6" fmla="*/ 5418667 h 5418667"/>
              <a:gd name="connsiteX7" fmla="*/ 0 w 2300872"/>
              <a:gd name="connsiteY7" fmla="*/ 5188580 h 5418667"/>
              <a:gd name="connsiteX8" fmla="*/ 0 w 2300872"/>
              <a:gd name="connsiteY8" fmla="*/ 230087 h 541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0872" h="5418667">
                <a:moveTo>
                  <a:pt x="0" y="230087"/>
                </a:moveTo>
                <a:cubicBezTo>
                  <a:pt x="0" y="103013"/>
                  <a:pt x="103013" y="0"/>
                  <a:pt x="230087" y="0"/>
                </a:cubicBezTo>
                <a:lnTo>
                  <a:pt x="2070785" y="0"/>
                </a:lnTo>
                <a:cubicBezTo>
                  <a:pt x="2197859" y="0"/>
                  <a:pt x="2300872" y="103013"/>
                  <a:pt x="2300872" y="230087"/>
                </a:cubicBezTo>
                <a:lnTo>
                  <a:pt x="2300872" y="5188580"/>
                </a:lnTo>
                <a:cubicBezTo>
                  <a:pt x="2300872" y="5315654"/>
                  <a:pt x="2197859" y="5418667"/>
                  <a:pt x="2070785" y="5418667"/>
                </a:cubicBezTo>
                <a:lnTo>
                  <a:pt x="230087" y="5418667"/>
                </a:lnTo>
                <a:cubicBezTo>
                  <a:pt x="103013" y="5418667"/>
                  <a:pt x="0" y="5315654"/>
                  <a:pt x="0" y="5188580"/>
                </a:cubicBezTo>
                <a:lnTo>
                  <a:pt x="0" y="23008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13792" tIns="2281258" rIns="113792" bIns="1197527" spcCol="1270" anchor="ctr"/>
          <a:lstStyle/>
          <a:p>
            <a:pPr algn="ctr" defTabSz="711200">
              <a:lnSpc>
                <a:spcPct val="90000"/>
              </a:lnSpc>
              <a:spcAft>
                <a:spcPct val="35000"/>
              </a:spcAft>
              <a:defRPr/>
            </a:pPr>
            <a:endParaRPr lang="en-US" sz="1200" dirty="0">
              <a:solidFill>
                <a:prstClr val="black"/>
              </a:solidFill>
              <a:latin typeface="Tw Cen MT" panose="020B0602020104020603" pitchFamily="34" charset="0"/>
            </a:endParaRPr>
          </a:p>
          <a:p>
            <a:pPr algn="ctr" defTabSz="711200">
              <a:lnSpc>
                <a:spcPct val="90000"/>
              </a:lnSpc>
              <a:spcAft>
                <a:spcPct val="35000"/>
              </a:spcAft>
              <a:defRPr/>
            </a:pPr>
            <a:endParaRPr lang="en-US" sz="1200" dirty="0">
              <a:solidFill>
                <a:prstClr val="black"/>
              </a:solidFill>
              <a:latin typeface="Tw Cen MT" panose="020B0602020104020603" pitchFamily="34" charset="0"/>
            </a:endParaRPr>
          </a:p>
          <a:p>
            <a:pPr algn="ctr" defTabSz="71120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dirty="0">
                <a:solidFill>
                  <a:prstClr val="black"/>
                </a:solidFill>
                <a:latin typeface="Tw Cen MT" panose="020B0602020104020603" pitchFamily="34" charset="0"/>
              </a:rPr>
              <a:t>New Varieties, sustainable management technologies</a:t>
            </a:r>
          </a:p>
          <a:p>
            <a:pPr algn="ctr" defTabSz="711200">
              <a:lnSpc>
                <a:spcPct val="90000"/>
              </a:lnSpc>
              <a:spcAft>
                <a:spcPct val="35000"/>
              </a:spcAft>
              <a:defRPr/>
            </a:pPr>
            <a:endParaRPr lang="en-US" dirty="0">
              <a:solidFill>
                <a:prstClr val="black"/>
              </a:solidFill>
              <a:latin typeface="Tw Cen MT" panose="020B0602020104020603" pitchFamily="34" charset="0"/>
            </a:endParaRPr>
          </a:p>
          <a:p>
            <a:pPr algn="ctr" defTabSz="71120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dirty="0" smtClean="0">
                <a:solidFill>
                  <a:prstClr val="black"/>
                </a:solidFill>
                <a:latin typeface="Tw Cen MT" panose="020B0602020104020603" pitchFamily="34" charset="0"/>
              </a:rPr>
              <a:t>Building partnership: Targeting </a:t>
            </a:r>
            <a:r>
              <a:rPr lang="en-US" dirty="0">
                <a:solidFill>
                  <a:prstClr val="black"/>
                </a:solidFill>
                <a:latin typeface="Tw Cen MT" panose="020B0602020104020603" pitchFamily="34" charset="0"/>
              </a:rPr>
              <a:t>farmers through trials, demonstrations, </a:t>
            </a:r>
            <a:r>
              <a:rPr lang="en-US" dirty="0" smtClean="0">
                <a:solidFill>
                  <a:prstClr val="black"/>
                </a:solidFill>
                <a:latin typeface="Tw Cen MT" panose="020B0602020104020603" pitchFamily="34" charset="0"/>
              </a:rPr>
              <a:t>training, various strategies of extension</a:t>
            </a:r>
            <a:endParaRPr lang="en-US" dirty="0">
              <a:solidFill>
                <a:prstClr val="black"/>
              </a:solidFill>
              <a:latin typeface="Tw Cen MT" panose="020B0602020104020603" pitchFamily="34" charset="0"/>
            </a:endParaRPr>
          </a:p>
          <a:p>
            <a:pPr algn="ctr" defTabSz="711200">
              <a:lnSpc>
                <a:spcPct val="90000"/>
              </a:lnSpc>
              <a:spcAft>
                <a:spcPct val="35000"/>
              </a:spcAft>
              <a:defRPr/>
            </a:pPr>
            <a:endParaRPr lang="en-US" dirty="0">
              <a:solidFill>
                <a:prstClr val="black"/>
              </a:solidFill>
              <a:latin typeface="Tw Cen MT" panose="020B0602020104020603" pitchFamily="34" charset="0"/>
            </a:endParaRPr>
          </a:p>
          <a:p>
            <a:pPr algn="ctr" defTabSz="711200">
              <a:lnSpc>
                <a:spcPct val="90000"/>
              </a:lnSpc>
              <a:spcAft>
                <a:spcPct val="35000"/>
              </a:spcAft>
              <a:defRPr/>
            </a:pPr>
            <a:endParaRPr lang="en-US" dirty="0">
              <a:solidFill>
                <a:prstClr val="black"/>
              </a:solidFill>
              <a:latin typeface="Tw Cen MT" panose="020B0602020104020603" pitchFamily="34" charset="0"/>
            </a:endParaRPr>
          </a:p>
          <a:p>
            <a:pPr algn="ctr" defTabSz="71120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dirty="0">
                <a:solidFill>
                  <a:prstClr val="black"/>
                </a:solidFill>
                <a:latin typeface="Tw Cen MT" panose="020B0602020104020603" pitchFamily="34" charset="0"/>
              </a:rPr>
              <a:t>Creating enabling environment (identifying change agents, linking markets, service providers, addressing policies)</a:t>
            </a:r>
          </a:p>
          <a:p>
            <a:pPr algn="ctr" defTabSz="711200">
              <a:lnSpc>
                <a:spcPct val="90000"/>
              </a:lnSpc>
              <a:spcAft>
                <a:spcPct val="35000"/>
              </a:spcAft>
              <a:defRPr/>
            </a:pPr>
            <a:endParaRPr lang="en-US" sz="1200" dirty="0">
              <a:solidFill>
                <a:prstClr val="black"/>
              </a:solidFill>
              <a:latin typeface="Tw Cen MT" panose="020B0602020104020603" pitchFamily="34" charset="0"/>
            </a:endParaRPr>
          </a:p>
          <a:p>
            <a:pPr algn="ctr" defTabSz="711200">
              <a:lnSpc>
                <a:spcPct val="90000"/>
              </a:lnSpc>
              <a:spcAft>
                <a:spcPct val="35000"/>
              </a:spcAft>
              <a:defRPr/>
            </a:pPr>
            <a:endParaRPr lang="en-US" sz="700" dirty="0">
              <a:solidFill>
                <a:prstClr val="black"/>
              </a:solidFill>
              <a:latin typeface="Tw Cen MT" panose="020B0602020104020603" pitchFamily="34" charset="0"/>
            </a:endParaRPr>
          </a:p>
          <a:p>
            <a:pPr algn="ctr" defTabSz="711200">
              <a:lnSpc>
                <a:spcPct val="90000"/>
              </a:lnSpc>
              <a:spcAft>
                <a:spcPct val="35000"/>
              </a:spcAft>
              <a:defRPr/>
            </a:pPr>
            <a:endParaRPr lang="en-US" sz="700" dirty="0">
              <a:solidFill>
                <a:prstClr val="black"/>
              </a:solidFill>
              <a:latin typeface="Tw Cen MT" panose="020B0602020104020603" pitchFamily="34" charset="0"/>
            </a:endParaRPr>
          </a:p>
          <a:p>
            <a:pPr algn="ctr" defTabSz="711200">
              <a:lnSpc>
                <a:spcPct val="90000"/>
              </a:lnSpc>
              <a:spcAft>
                <a:spcPct val="35000"/>
              </a:spcAft>
              <a:defRPr/>
            </a:pPr>
            <a:endParaRPr lang="en-US" sz="700" dirty="0">
              <a:solidFill>
                <a:prstClr val="black"/>
              </a:solidFill>
              <a:latin typeface="Tw Cen MT" panose="020B0602020104020603" pitchFamily="34" charset="0"/>
            </a:endParaRPr>
          </a:p>
          <a:p>
            <a:pPr algn="ctr" defTabSz="711200">
              <a:lnSpc>
                <a:spcPct val="90000"/>
              </a:lnSpc>
              <a:spcAft>
                <a:spcPct val="35000"/>
              </a:spcAft>
              <a:defRPr/>
            </a:pPr>
            <a:endParaRPr lang="en-US" sz="70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10" name="Freeform 9"/>
          <p:cNvSpPr/>
          <p:nvPr/>
        </p:nvSpPr>
        <p:spPr bwMode="auto">
          <a:xfrm>
            <a:off x="6883400" y="981075"/>
            <a:ext cx="1792288" cy="5418138"/>
          </a:xfrm>
          <a:custGeom>
            <a:avLst/>
            <a:gdLst>
              <a:gd name="connsiteX0" fmla="*/ 0 w 2300872"/>
              <a:gd name="connsiteY0" fmla="*/ 230087 h 5418667"/>
              <a:gd name="connsiteX1" fmla="*/ 230087 w 2300872"/>
              <a:gd name="connsiteY1" fmla="*/ 0 h 5418667"/>
              <a:gd name="connsiteX2" fmla="*/ 2070785 w 2300872"/>
              <a:gd name="connsiteY2" fmla="*/ 0 h 5418667"/>
              <a:gd name="connsiteX3" fmla="*/ 2300872 w 2300872"/>
              <a:gd name="connsiteY3" fmla="*/ 230087 h 5418667"/>
              <a:gd name="connsiteX4" fmla="*/ 2300872 w 2300872"/>
              <a:gd name="connsiteY4" fmla="*/ 5188580 h 5418667"/>
              <a:gd name="connsiteX5" fmla="*/ 2070785 w 2300872"/>
              <a:gd name="connsiteY5" fmla="*/ 5418667 h 5418667"/>
              <a:gd name="connsiteX6" fmla="*/ 230087 w 2300872"/>
              <a:gd name="connsiteY6" fmla="*/ 5418667 h 5418667"/>
              <a:gd name="connsiteX7" fmla="*/ 0 w 2300872"/>
              <a:gd name="connsiteY7" fmla="*/ 5188580 h 5418667"/>
              <a:gd name="connsiteX8" fmla="*/ 0 w 2300872"/>
              <a:gd name="connsiteY8" fmla="*/ 230087 h 541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0872" h="5418667">
                <a:moveTo>
                  <a:pt x="0" y="230087"/>
                </a:moveTo>
                <a:cubicBezTo>
                  <a:pt x="0" y="103013"/>
                  <a:pt x="103013" y="0"/>
                  <a:pt x="230087" y="0"/>
                </a:cubicBezTo>
                <a:lnTo>
                  <a:pt x="2070785" y="0"/>
                </a:lnTo>
                <a:cubicBezTo>
                  <a:pt x="2197859" y="0"/>
                  <a:pt x="2300872" y="103013"/>
                  <a:pt x="2300872" y="230087"/>
                </a:cubicBezTo>
                <a:lnTo>
                  <a:pt x="2300872" y="5188580"/>
                </a:lnTo>
                <a:cubicBezTo>
                  <a:pt x="2300872" y="5315654"/>
                  <a:pt x="2197859" y="5418667"/>
                  <a:pt x="2070785" y="5418667"/>
                </a:cubicBezTo>
                <a:lnTo>
                  <a:pt x="230087" y="5418667"/>
                </a:lnTo>
                <a:cubicBezTo>
                  <a:pt x="103013" y="5418667"/>
                  <a:pt x="0" y="5315654"/>
                  <a:pt x="0" y="5188580"/>
                </a:cubicBezTo>
                <a:lnTo>
                  <a:pt x="0" y="23008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20904" tIns="2288370" rIns="120904" bIns="1204639" spcCol="1270" anchor="ctr"/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  <a:defRPr/>
            </a:pPr>
            <a:endParaRPr lang="en-US" sz="1400" dirty="0">
              <a:solidFill>
                <a:prstClr val="black"/>
              </a:solidFill>
              <a:latin typeface="Tw Cen MT" panose="020B0602020104020603" pitchFamily="34" charset="0"/>
            </a:endParaRPr>
          </a:p>
          <a:p>
            <a:pPr algn="ctr" defTabSz="755650">
              <a:lnSpc>
                <a:spcPct val="90000"/>
              </a:lnSpc>
              <a:spcAft>
                <a:spcPct val="35000"/>
              </a:spcAft>
              <a:defRPr/>
            </a:pPr>
            <a:endParaRPr lang="en-US" sz="1400" dirty="0">
              <a:solidFill>
                <a:prstClr val="black"/>
              </a:solidFill>
              <a:latin typeface="Tw Cen MT" panose="020B0602020104020603" pitchFamily="34" charset="0"/>
            </a:endParaRPr>
          </a:p>
          <a:p>
            <a:pPr algn="ctr" defTabSz="7556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dirty="0">
                <a:solidFill>
                  <a:prstClr val="black"/>
                </a:solidFill>
                <a:latin typeface="Tw Cen MT" panose="020B0602020104020603" pitchFamily="34" charset="0"/>
              </a:rPr>
              <a:t>Large </a:t>
            </a:r>
            <a:r>
              <a:rPr lang="en-US" dirty="0" smtClean="0">
                <a:solidFill>
                  <a:prstClr val="black"/>
                </a:solidFill>
                <a:latin typeface="Tw Cen MT" panose="020B0602020104020603" pitchFamily="34" charset="0"/>
              </a:rPr>
              <a:t>scale use: </a:t>
            </a:r>
            <a:r>
              <a:rPr lang="en-US" altLang="en-US" sz="2400" b="1" dirty="0" smtClean="0">
                <a:solidFill>
                  <a:srgbClr val="000000"/>
                </a:solidFill>
                <a:latin typeface="Tw Cen MT" panose="020B0602020104020603" pitchFamily="34" charset="0"/>
              </a:rPr>
              <a:t>markedly </a:t>
            </a:r>
            <a:r>
              <a:rPr lang="en-US" altLang="en-US" sz="2400" b="1" dirty="0">
                <a:solidFill>
                  <a:srgbClr val="000000"/>
                </a:solidFill>
                <a:latin typeface="Tw Cen MT" panose="020B0602020104020603" pitchFamily="34" charset="0"/>
              </a:rPr>
              <a:t>increase the staple crop yields and incomes of  millions of farm families in South Asia</a:t>
            </a:r>
            <a:endParaRPr lang="en-US" sz="2400" dirty="0">
              <a:solidFill>
                <a:prstClr val="black"/>
              </a:solidFill>
              <a:latin typeface="Tw Cen MT" panose="020B0602020104020603" pitchFamily="34" charset="0"/>
            </a:endParaRPr>
          </a:p>
          <a:p>
            <a:pPr algn="ctr" defTabSz="755650">
              <a:lnSpc>
                <a:spcPct val="90000"/>
              </a:lnSpc>
              <a:spcAft>
                <a:spcPct val="35000"/>
              </a:spcAft>
              <a:defRPr/>
            </a:pPr>
            <a:endParaRPr lang="en-US" sz="1400" dirty="0">
              <a:solidFill>
                <a:prstClr val="black"/>
              </a:solidFill>
              <a:latin typeface="Tw Cen MT" panose="020B0602020104020603" pitchFamily="34" charset="0"/>
            </a:endParaRPr>
          </a:p>
          <a:p>
            <a:pPr algn="ctr" defTabSz="755650">
              <a:lnSpc>
                <a:spcPct val="90000"/>
              </a:lnSpc>
              <a:spcAft>
                <a:spcPct val="35000"/>
              </a:spcAft>
              <a:defRPr/>
            </a:pPr>
            <a:endParaRPr lang="en-US" sz="140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grpSp>
        <p:nvGrpSpPr>
          <p:cNvPr id="3" name="Group 1"/>
          <p:cNvGrpSpPr>
            <a:grpSpLocks/>
          </p:cNvGrpSpPr>
          <p:nvPr/>
        </p:nvGrpSpPr>
        <p:grpSpPr bwMode="auto">
          <a:xfrm>
            <a:off x="539553" y="980728"/>
            <a:ext cx="1793081" cy="5418138"/>
            <a:chOff x="1524000" y="720725"/>
            <a:chExt cx="2390775" cy="5418138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" name="Freeform 3"/>
            <p:cNvSpPr/>
            <p:nvPr/>
          </p:nvSpPr>
          <p:spPr bwMode="auto">
            <a:xfrm>
              <a:off x="1524000" y="720725"/>
              <a:ext cx="2390775" cy="5418138"/>
            </a:xfrm>
            <a:custGeom>
              <a:avLst/>
              <a:gdLst>
                <a:gd name="connsiteX0" fmla="*/ 0 w 2300872"/>
                <a:gd name="connsiteY0" fmla="*/ 230087 h 5418667"/>
                <a:gd name="connsiteX1" fmla="*/ 230087 w 2300872"/>
                <a:gd name="connsiteY1" fmla="*/ 0 h 5418667"/>
                <a:gd name="connsiteX2" fmla="*/ 2070785 w 2300872"/>
                <a:gd name="connsiteY2" fmla="*/ 0 h 5418667"/>
                <a:gd name="connsiteX3" fmla="*/ 2300872 w 2300872"/>
                <a:gd name="connsiteY3" fmla="*/ 230087 h 5418667"/>
                <a:gd name="connsiteX4" fmla="*/ 2300872 w 2300872"/>
                <a:gd name="connsiteY4" fmla="*/ 5188580 h 5418667"/>
                <a:gd name="connsiteX5" fmla="*/ 2070785 w 2300872"/>
                <a:gd name="connsiteY5" fmla="*/ 5418667 h 5418667"/>
                <a:gd name="connsiteX6" fmla="*/ 230087 w 2300872"/>
                <a:gd name="connsiteY6" fmla="*/ 5418667 h 5418667"/>
                <a:gd name="connsiteX7" fmla="*/ 0 w 2300872"/>
                <a:gd name="connsiteY7" fmla="*/ 5188580 h 5418667"/>
                <a:gd name="connsiteX8" fmla="*/ 0 w 2300872"/>
                <a:gd name="connsiteY8" fmla="*/ 230087 h 541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0872" h="5418667">
                  <a:moveTo>
                    <a:pt x="0" y="230087"/>
                  </a:moveTo>
                  <a:cubicBezTo>
                    <a:pt x="0" y="103013"/>
                    <a:pt x="103013" y="0"/>
                    <a:pt x="230087" y="0"/>
                  </a:cubicBezTo>
                  <a:lnTo>
                    <a:pt x="2070785" y="0"/>
                  </a:lnTo>
                  <a:cubicBezTo>
                    <a:pt x="2197859" y="0"/>
                    <a:pt x="2300872" y="103013"/>
                    <a:pt x="2300872" y="230087"/>
                  </a:cubicBezTo>
                  <a:lnTo>
                    <a:pt x="2300872" y="5188580"/>
                  </a:lnTo>
                  <a:cubicBezTo>
                    <a:pt x="2300872" y="5315654"/>
                    <a:pt x="2197859" y="5418667"/>
                    <a:pt x="2070785" y="5418667"/>
                  </a:cubicBezTo>
                  <a:lnTo>
                    <a:pt x="230087" y="5418667"/>
                  </a:lnTo>
                  <a:cubicBezTo>
                    <a:pt x="103013" y="5418667"/>
                    <a:pt x="0" y="5315654"/>
                    <a:pt x="0" y="5188580"/>
                  </a:cubicBezTo>
                  <a:lnTo>
                    <a:pt x="0" y="230087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113792" tIns="2281258" rIns="113792" bIns="1197527" spcCol="1270" anchor="ctr"/>
            <a:lstStyle/>
            <a:p>
              <a:pPr algn="ctr" defTabSz="7112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dirty="0">
                  <a:solidFill>
                    <a:prstClr val="black"/>
                  </a:solidFill>
                  <a:latin typeface="Tw Cen MT" panose="020B0602020104020603" pitchFamily="34" charset="0"/>
                </a:rPr>
                <a:t>Wide geographical coverage</a:t>
              </a:r>
            </a:p>
            <a:p>
              <a:pPr algn="ctr" defTabSz="711200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en-US" dirty="0">
                <a:solidFill>
                  <a:prstClr val="black"/>
                </a:solidFill>
                <a:latin typeface="Tw Cen MT" panose="020B0602020104020603" pitchFamily="34" charset="0"/>
              </a:endParaRPr>
            </a:p>
            <a:p>
              <a:pPr algn="ctr" defTabSz="7112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dirty="0">
                  <a:solidFill>
                    <a:prstClr val="black"/>
                  </a:solidFill>
                  <a:latin typeface="Tw Cen MT" panose="020B0602020104020603" pitchFamily="34" charset="0"/>
                </a:rPr>
                <a:t>Various objectives,  institutions,</a:t>
              </a:r>
            </a:p>
            <a:p>
              <a:pPr algn="ctr" defTabSz="7112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dirty="0">
                  <a:solidFill>
                    <a:prstClr val="black"/>
                  </a:solidFill>
                  <a:latin typeface="Tw Cen MT" panose="020B0602020104020603" pitchFamily="34" charset="0"/>
                </a:rPr>
                <a:t>technologies,</a:t>
              </a:r>
            </a:p>
            <a:p>
              <a:pPr algn="ctr" defTabSz="7112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dirty="0">
                  <a:solidFill>
                    <a:prstClr val="black"/>
                  </a:solidFill>
                  <a:latin typeface="Tw Cen MT" panose="020B0602020104020603" pitchFamily="34" charset="0"/>
                </a:rPr>
                <a:t>partners and stakeholders</a:t>
              </a:r>
            </a:p>
            <a:p>
              <a:pPr algn="ctr" defTabSz="711200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en-US" dirty="0">
                <a:solidFill>
                  <a:prstClr val="black"/>
                </a:solidFill>
                <a:latin typeface="Tw Cen MT" panose="020B0602020104020603" pitchFamily="34" charset="0"/>
              </a:endParaRPr>
            </a:p>
            <a:p>
              <a:pPr algn="ctr" defTabSz="7112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dirty="0">
                  <a:solidFill>
                    <a:prstClr val="black"/>
                  </a:solidFill>
                  <a:latin typeface="Tw Cen MT" panose="020B0602020104020603" pitchFamily="34" charset="0"/>
                </a:rPr>
                <a:t>Works with male and female farmers   </a:t>
              </a:r>
            </a:p>
          </p:txBody>
        </p:sp>
        <p:sp>
          <p:nvSpPr>
            <p:cNvPr id="3086" name="Rectangle 12"/>
            <p:cNvSpPr>
              <a:spLocks noChangeArrowheads="1"/>
            </p:cNvSpPr>
            <p:nvPr/>
          </p:nvSpPr>
          <p:spPr bwMode="auto">
            <a:xfrm>
              <a:off x="1814176" y="760072"/>
              <a:ext cx="1877095" cy="59093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7112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en-US" sz="3600" dirty="0">
                  <a:solidFill>
                    <a:prstClr val="black"/>
                  </a:solidFill>
                  <a:latin typeface="Tw Cen MT" panose="020B0602020104020603" pitchFamily="34" charset="0"/>
                </a:rPr>
                <a:t>WHAT</a:t>
              </a:r>
            </a:p>
          </p:txBody>
        </p:sp>
      </p:grpSp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3970188" y="1000125"/>
            <a:ext cx="1271887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112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71120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defTabSz="7112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defTabSz="7112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defTabSz="7112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1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1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1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1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Tx/>
              <a:buNone/>
            </a:pPr>
            <a:r>
              <a:rPr lang="en-US" altLang="en-US" sz="3600">
                <a:solidFill>
                  <a:srgbClr val="000000"/>
                </a:solidFill>
                <a:latin typeface="Tw Cen MT" panose="020B0602020104020603" pitchFamily="34" charset="0"/>
              </a:rPr>
              <a:t>HOW</a:t>
            </a:r>
          </a:p>
        </p:txBody>
      </p:sp>
      <p:sp>
        <p:nvSpPr>
          <p:cNvPr id="3077" name="Rectangle 15"/>
          <p:cNvSpPr>
            <a:spLocks noChangeArrowheads="1"/>
          </p:cNvSpPr>
          <p:nvPr/>
        </p:nvSpPr>
        <p:spPr bwMode="auto">
          <a:xfrm>
            <a:off x="7048500" y="973138"/>
            <a:ext cx="1354138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112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71120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defTabSz="7112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defTabSz="7112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defTabSz="7112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1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1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1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1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Tx/>
              <a:buNone/>
            </a:pPr>
            <a:r>
              <a:rPr lang="en-US" altLang="en-US" sz="3600">
                <a:solidFill>
                  <a:srgbClr val="000000"/>
                </a:solidFill>
                <a:latin typeface="Tw Cen MT" panose="020B0602020104020603" pitchFamily="34" charset="0"/>
              </a:rPr>
              <a:t>GOAL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2463180" y="1169300"/>
            <a:ext cx="1028700" cy="361950"/>
          </a:xfrm>
          <a:prstGeom prst="rightArrow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sz="140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5508105" y="1172366"/>
            <a:ext cx="1221581" cy="361950"/>
          </a:xfrm>
          <a:prstGeom prst="rightArrow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sz="140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4188" y="116634"/>
            <a:ext cx="731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b="1" dirty="0" smtClean="0">
                <a:ln w="18415" cmpd="sng">
                  <a:solidFill>
                    <a:prstClr val="black"/>
                  </a:solidFill>
                  <a:prstDash val="solid"/>
                </a:ln>
                <a:solidFill>
                  <a:prstClr val="black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w Cen MT" panose="020B0602020104020603" pitchFamily="34" charset="0"/>
              </a:rPr>
              <a:t>Context</a:t>
            </a:r>
            <a:endParaRPr lang="en-US" sz="3600" b="1" dirty="0">
              <a:ln w="18415" cmpd="sng">
                <a:solidFill>
                  <a:srgbClr val="FFFFFF"/>
                </a:solidFill>
                <a:prstDash val="solid"/>
              </a:ln>
              <a:solidFill>
                <a:prstClr val="black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3424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2" grpId="0"/>
      <p:bldP spid="307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27584" y="188640"/>
            <a:ext cx="6968952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>Analysis in R</a:t>
            </a:r>
            <a:b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</a:br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Wheat (N=3286)</a:t>
            </a:r>
            <a:endParaRPr lang="en-IN" sz="4000" dirty="0">
              <a:solidFill>
                <a:schemeClr val="accent4">
                  <a:lumMod val="1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518712"/>
            <a:ext cx="7452320" cy="5323086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2491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27584" y="188640"/>
            <a:ext cx="6968952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>Analysis in R</a:t>
            </a:r>
            <a:b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</a:br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Wheat (N=3286)</a:t>
            </a:r>
            <a:endParaRPr lang="en-IN" sz="4000" dirty="0">
              <a:solidFill>
                <a:schemeClr val="accent4">
                  <a:lumMod val="1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59" y="1556792"/>
            <a:ext cx="7421691" cy="5301208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2695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27584" y="188640"/>
            <a:ext cx="6968952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>Analysis in R</a:t>
            </a:r>
            <a:b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</a:br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Wheat (N=3286)</a:t>
            </a:r>
            <a:endParaRPr lang="en-IN" sz="4000" dirty="0">
              <a:solidFill>
                <a:schemeClr val="accent4">
                  <a:lumMod val="1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8833"/>
            <a:ext cx="9252520" cy="5349167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9445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27584" y="188640"/>
            <a:ext cx="6968952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>Analysis in R</a:t>
            </a:r>
            <a:b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</a:br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Wheat (N=3286)</a:t>
            </a:r>
            <a:endParaRPr lang="en-IN" sz="4000" dirty="0">
              <a:solidFill>
                <a:schemeClr val="accent4">
                  <a:lumMod val="1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1" y="1556792"/>
            <a:ext cx="7421691" cy="5301208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0034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27584" y="188640"/>
            <a:ext cx="6968952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>Analysis in R</a:t>
            </a:r>
            <a:b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</a:br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Wheat (N=3286)</a:t>
            </a:r>
            <a:endParaRPr lang="en-IN" sz="4000" dirty="0">
              <a:solidFill>
                <a:schemeClr val="accent4">
                  <a:lumMod val="1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3" y="1556793"/>
            <a:ext cx="7421691" cy="5301208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3383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27584" y="188640"/>
            <a:ext cx="6968952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>Analysis in R</a:t>
            </a:r>
            <a:b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</a:br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Wheat (N=3286)</a:t>
            </a:r>
            <a:endParaRPr lang="en-IN" sz="4000" dirty="0">
              <a:solidFill>
                <a:schemeClr val="accent4">
                  <a:lumMod val="10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685203"/>
            <a:ext cx="7236296" cy="5168783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1734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27584" y="188640"/>
            <a:ext cx="6968952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>Analysis in R</a:t>
            </a:r>
            <a:b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</a:br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Wheat (N=3286)</a:t>
            </a:r>
            <a:endParaRPr lang="en-IN" sz="4000" dirty="0">
              <a:solidFill>
                <a:schemeClr val="accent4">
                  <a:lumMod val="1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607867"/>
            <a:ext cx="7344816" cy="5246297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08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27584" y="188640"/>
            <a:ext cx="6968952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>Analysis in R</a:t>
            </a:r>
            <a:b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</a:br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Wheat (N=3286)</a:t>
            </a:r>
            <a:endParaRPr lang="en-IN" sz="4000" dirty="0">
              <a:solidFill>
                <a:schemeClr val="accent4">
                  <a:lumMod val="1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556792"/>
            <a:ext cx="7421691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56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27584" y="188640"/>
            <a:ext cx="6968952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>Analysis in R</a:t>
            </a:r>
            <a:b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</a:br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Wheat (N=3286)</a:t>
            </a:r>
            <a:endParaRPr lang="en-IN" sz="4000" dirty="0">
              <a:solidFill>
                <a:schemeClr val="accent4">
                  <a:lumMod val="1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637783"/>
            <a:ext cx="7308304" cy="5220217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417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1680" y="2276872"/>
            <a:ext cx="5486400" cy="566738"/>
          </a:xfrm>
        </p:spPr>
        <p:txBody>
          <a:bodyPr/>
          <a:lstStyle/>
          <a:p>
            <a:r>
              <a:rPr lang="en-IN" dirty="0" smtClean="0">
                <a:hlinkClick r:id="rId2"/>
              </a:rPr>
              <a:t>www.csisa.org</a:t>
            </a: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2778696" y="4077072"/>
            <a:ext cx="3312368" cy="165618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  <a:hlinkClick r:id="rId3"/>
              </a:rPr>
              <a:t>a.ajay@cigar.org</a:t>
            </a:r>
            <a:endParaRPr lang="en-IN" sz="2400" dirty="0" smtClean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  <a:p>
            <a:pPr algn="ctr"/>
            <a:r>
              <a:rPr lang="en-IN" sz="2400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  <a:hlinkClick r:id="rId4"/>
              </a:rPr>
              <a:t>a.samaddar@irri.org</a:t>
            </a:r>
            <a:r>
              <a:rPr lang="en-IN" sz="2400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 </a:t>
            </a:r>
          </a:p>
          <a:p>
            <a:pPr algn="ctr"/>
            <a:r>
              <a:rPr lang="en-IN" sz="2400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  <a:hlinkClick r:id="rId5"/>
              </a:rPr>
              <a:t>a.rai@cigar.org</a:t>
            </a:r>
            <a:endParaRPr lang="en-IN" sz="2400" dirty="0" smtClean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  <a:p>
            <a:pPr algn="ctr"/>
            <a:r>
              <a:rPr lang="en-IN" sz="2400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  <a:hlinkClick r:id="rId6"/>
              </a:rPr>
              <a:t>sachin.sharma@cigar.org</a:t>
            </a:r>
            <a:r>
              <a:rPr lang="en-IN" sz="2400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82396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275013" y="2378075"/>
            <a:ext cx="1881909" cy="1701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3200" b="1" dirty="0">
                <a:solidFill>
                  <a:prstClr val="white"/>
                </a:solidFill>
                <a:latin typeface="Tw Cen MT" panose="020B0602020104020603" pitchFamily="34" charset="0"/>
              </a:rPr>
              <a:t>CSISA</a:t>
            </a:r>
          </a:p>
        </p:txBody>
      </p:sp>
      <p:sp>
        <p:nvSpPr>
          <p:cNvPr id="5" name="Oval 4"/>
          <p:cNvSpPr/>
          <p:nvPr/>
        </p:nvSpPr>
        <p:spPr>
          <a:xfrm>
            <a:off x="2233214" y="1574801"/>
            <a:ext cx="3315495" cy="329406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2400" b="1" dirty="0" smtClean="0">
                <a:solidFill>
                  <a:prstClr val="black"/>
                </a:solidFill>
                <a:latin typeface="Tw Cen MT" panose="020B0602020104020603" pitchFamily="34" charset="0"/>
              </a:rPr>
              <a:t>Demonstration</a:t>
            </a:r>
          </a:p>
          <a:p>
            <a:pPr algn="ctr">
              <a:defRPr/>
            </a:pPr>
            <a:r>
              <a:rPr lang="en-IN" sz="2400" b="1" dirty="0" smtClean="0">
                <a:solidFill>
                  <a:prstClr val="black"/>
                </a:solidFill>
                <a:latin typeface="Tw Cen MT" panose="020B0602020104020603" pitchFamily="34" charset="0"/>
              </a:rPr>
              <a:t>Trial</a:t>
            </a:r>
          </a:p>
          <a:p>
            <a:pPr algn="ctr">
              <a:defRPr/>
            </a:pPr>
            <a:r>
              <a:rPr lang="en-IN" sz="2400" b="1" dirty="0" smtClean="0">
                <a:solidFill>
                  <a:prstClr val="black"/>
                </a:solidFill>
                <a:latin typeface="Tw Cen MT" panose="020B0602020104020603" pitchFamily="34" charset="0"/>
              </a:rPr>
              <a:t>Training</a:t>
            </a:r>
          </a:p>
          <a:p>
            <a:pPr algn="ctr">
              <a:defRPr/>
            </a:pPr>
            <a:r>
              <a:rPr lang="en-IN" sz="2400" b="1" dirty="0" smtClean="0">
                <a:solidFill>
                  <a:prstClr val="black"/>
                </a:solidFill>
                <a:latin typeface="Tw Cen MT" panose="020B0602020104020603" pitchFamily="34" charset="0"/>
              </a:rPr>
              <a:t>Service Provider</a:t>
            </a:r>
            <a:endParaRPr lang="en-IN" sz="2400" b="1" dirty="0">
              <a:solidFill>
                <a:prstClr val="black"/>
              </a:solidFill>
              <a:latin typeface="Tw Cen MT" panose="020B0602020104020603" pitchFamily="34" charset="0"/>
            </a:endParaRPr>
          </a:p>
          <a:p>
            <a:pPr algn="ctr">
              <a:defRPr/>
            </a:pPr>
            <a:r>
              <a:rPr lang="en-IN" sz="2400" b="1" dirty="0" smtClean="0">
                <a:solidFill>
                  <a:prstClr val="black"/>
                </a:solidFill>
                <a:latin typeface="Tw Cen MT" panose="020B0602020104020603" pitchFamily="34" charset="0"/>
              </a:rPr>
              <a:t>Farmers</a:t>
            </a:r>
          </a:p>
          <a:p>
            <a:pPr algn="ctr">
              <a:defRPr/>
            </a:pPr>
            <a:r>
              <a:rPr lang="en-IN" sz="2400" b="1" dirty="0" smtClean="0">
                <a:solidFill>
                  <a:prstClr val="black"/>
                </a:solidFill>
                <a:latin typeface="Tw Cen MT" panose="020B0602020104020603" pitchFamily="34" charset="0"/>
              </a:rPr>
              <a:t>Input Dealers</a:t>
            </a:r>
          </a:p>
          <a:p>
            <a:pPr algn="ctr">
              <a:defRPr/>
            </a:pPr>
            <a:r>
              <a:rPr lang="en-IN" sz="2400" b="1" dirty="0">
                <a:solidFill>
                  <a:prstClr val="black"/>
                </a:solidFill>
                <a:latin typeface="Tw Cen MT" panose="020B0602020104020603" pitchFamily="34" charset="0"/>
              </a:rPr>
              <a:t>Partners</a:t>
            </a:r>
          </a:p>
          <a:p>
            <a:pPr algn="ctr">
              <a:defRPr/>
            </a:pPr>
            <a:endParaRPr lang="en-IN" sz="240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93663" y="22225"/>
            <a:ext cx="8928644" cy="6835775"/>
            <a:chOff x="94060" y="22226"/>
            <a:chExt cx="8928247" cy="6835775"/>
          </a:xfrm>
        </p:grpSpPr>
        <p:sp>
          <p:nvSpPr>
            <p:cNvPr id="6" name="Oval 5"/>
            <p:cNvSpPr/>
            <p:nvPr/>
          </p:nvSpPr>
          <p:spPr bwMode="auto">
            <a:xfrm>
              <a:off x="1500523" y="606426"/>
              <a:ext cx="1011192" cy="10414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1000" b="1" dirty="0" smtClean="0">
                  <a:solidFill>
                    <a:prstClr val="black"/>
                  </a:solidFill>
                  <a:latin typeface="Tw Cen MT" panose="020B0602020104020603" pitchFamily="34" charset="0"/>
                </a:rPr>
                <a:t>ZT, ESW</a:t>
              </a:r>
              <a:endParaRPr lang="en-IN" sz="1000" b="1" dirty="0">
                <a:solidFill>
                  <a:prstClr val="black"/>
                </a:solidFill>
                <a:latin typeface="Tw Cen MT" panose="020B0602020104020603" pitchFamily="34" charset="0"/>
              </a:endParaRPr>
            </a:p>
            <a:p>
              <a:pPr algn="ctr">
                <a:defRPr/>
              </a:pPr>
              <a:endParaRPr lang="en-IN" sz="1000" b="1" dirty="0">
                <a:solidFill>
                  <a:prstClr val="black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1071917" y="3719514"/>
              <a:ext cx="1285818" cy="1293812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1400" b="1" dirty="0" smtClean="0">
                  <a:solidFill>
                    <a:prstClr val="black"/>
                  </a:solidFill>
                  <a:latin typeface="Tw Cen MT" panose="020B0602020104020603" pitchFamily="34" charset="0"/>
                </a:rPr>
                <a:t>DSR, MTR</a:t>
              </a:r>
              <a:endParaRPr lang="en-IN" sz="1400" b="1" dirty="0">
                <a:solidFill>
                  <a:prstClr val="black"/>
                </a:solidFill>
                <a:latin typeface="Tw Cen MT" panose="020B0602020104020603" pitchFamily="34" charset="0"/>
              </a:endParaRPr>
            </a:p>
            <a:p>
              <a:pPr algn="ctr">
                <a:defRPr/>
              </a:pPr>
              <a:endParaRPr lang="en-IN" sz="1400" b="1" dirty="0">
                <a:solidFill>
                  <a:prstClr val="black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4740466" y="4265614"/>
              <a:ext cx="2262088" cy="2405062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1400" b="1" dirty="0" smtClean="0">
                  <a:solidFill>
                    <a:prstClr val="black"/>
                  </a:solidFill>
                  <a:latin typeface="Tw Cen MT" panose="020B0602020104020603" pitchFamily="34" charset="0"/>
                </a:rPr>
                <a:t>DSR, MTR</a:t>
              </a:r>
              <a:endParaRPr lang="en-IN" sz="1400" b="1" dirty="0">
                <a:solidFill>
                  <a:prstClr val="black"/>
                </a:solidFill>
                <a:latin typeface="Tw Cen MT" panose="020B0602020104020603" pitchFamily="34" charset="0"/>
              </a:endParaRPr>
            </a:p>
            <a:p>
              <a:pPr algn="ctr">
                <a:defRPr/>
              </a:pPr>
              <a:endParaRPr lang="en-IN" sz="1400" b="1" dirty="0">
                <a:solidFill>
                  <a:prstClr val="black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7669274" y="3228976"/>
              <a:ext cx="1285818" cy="129381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1400" b="1" dirty="0" smtClean="0">
                  <a:solidFill>
                    <a:prstClr val="black"/>
                  </a:solidFill>
                  <a:latin typeface="Tw Cen MT" panose="020B0602020104020603" pitchFamily="34" charset="0"/>
                </a:rPr>
                <a:t>ZT, ESW</a:t>
              </a:r>
              <a:endParaRPr lang="en-IN" sz="1400" b="1" dirty="0">
                <a:solidFill>
                  <a:prstClr val="black"/>
                </a:solidFill>
                <a:latin typeface="Tw Cen MT" panose="020B0602020104020603" pitchFamily="34" charset="0"/>
              </a:endParaRPr>
            </a:p>
            <a:p>
              <a:pPr algn="ctr">
                <a:defRPr/>
              </a:pPr>
              <a:endParaRPr lang="en-IN" sz="1400" b="1" dirty="0">
                <a:solidFill>
                  <a:prstClr val="black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5248443" y="263526"/>
              <a:ext cx="2311297" cy="24384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1400" b="1" dirty="0" smtClean="0">
                  <a:solidFill>
                    <a:prstClr val="black"/>
                  </a:solidFill>
                  <a:latin typeface="Tw Cen MT" panose="020B0602020104020603" pitchFamily="34" charset="0"/>
                </a:rPr>
                <a:t>ZT,</a:t>
              </a:r>
            </a:p>
            <a:p>
              <a:pPr algn="ctr">
                <a:defRPr/>
              </a:pPr>
              <a:r>
                <a:rPr lang="en-IN" sz="1400" b="1" dirty="0" smtClean="0">
                  <a:solidFill>
                    <a:prstClr val="black"/>
                  </a:solidFill>
                  <a:latin typeface="Tw Cen MT" panose="020B0602020104020603" pitchFamily="34" charset="0"/>
                </a:rPr>
                <a:t>ESW</a:t>
              </a:r>
              <a:endParaRPr lang="en-IN" sz="1400" b="1" dirty="0">
                <a:solidFill>
                  <a:prstClr val="black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4989693" y="407989"/>
              <a:ext cx="801651" cy="6477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700" b="1" dirty="0">
                  <a:solidFill>
                    <a:prstClr val="black"/>
                  </a:solidFill>
                  <a:latin typeface="Tw Cen MT" panose="020B0602020104020603" pitchFamily="34" charset="0"/>
                </a:rPr>
                <a:t>Service provider</a:t>
              </a:r>
            </a:p>
            <a:p>
              <a:pPr algn="ctr">
                <a:defRPr/>
              </a:pPr>
              <a:endParaRPr lang="en-IN" sz="700" b="1" dirty="0">
                <a:solidFill>
                  <a:prstClr val="black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6183440" y="4224339"/>
              <a:ext cx="679420" cy="6477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700" b="1" dirty="0">
                  <a:solidFill>
                    <a:prstClr val="black"/>
                  </a:solidFill>
                  <a:latin typeface="Tw Cen MT" panose="020B0602020104020603" pitchFamily="34" charset="0"/>
                </a:rPr>
                <a:t>Partner</a:t>
              </a:r>
            </a:p>
            <a:p>
              <a:pPr algn="ctr">
                <a:defRPr/>
              </a:pPr>
              <a:endParaRPr lang="en-IN" sz="700" b="1" dirty="0">
                <a:solidFill>
                  <a:prstClr val="black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6688242" y="2279651"/>
              <a:ext cx="781015" cy="78422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700" b="1" dirty="0">
                  <a:solidFill>
                    <a:prstClr val="black"/>
                  </a:solidFill>
                  <a:latin typeface="Tw Cen MT" panose="020B0602020104020603" pitchFamily="34" charset="0"/>
                </a:rPr>
                <a:t>Service provider</a:t>
              </a: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6545373" y="5592764"/>
              <a:ext cx="676245" cy="646112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700" b="1" dirty="0">
                  <a:solidFill>
                    <a:prstClr val="black"/>
                  </a:solidFill>
                  <a:latin typeface="Tw Cen MT" panose="020B0602020104020603" pitchFamily="34" charset="0"/>
                </a:rPr>
                <a:t>Partner</a:t>
              </a:r>
            </a:p>
            <a:p>
              <a:pPr algn="ctr">
                <a:defRPr/>
              </a:pPr>
              <a:endParaRPr lang="en-IN" sz="700" b="1" dirty="0">
                <a:solidFill>
                  <a:prstClr val="black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1000482" y="3287714"/>
              <a:ext cx="676245" cy="646112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700" b="1" dirty="0">
                  <a:solidFill>
                    <a:prstClr val="black"/>
                  </a:solidFill>
                  <a:latin typeface="Tw Cen MT" panose="020B0602020104020603" pitchFamily="34" charset="0"/>
                </a:rPr>
                <a:t>Partner</a:t>
              </a:r>
            </a:p>
            <a:p>
              <a:pPr algn="ctr">
                <a:defRPr/>
              </a:pPr>
              <a:endParaRPr lang="en-IN" sz="700" b="1" dirty="0">
                <a:solidFill>
                  <a:prstClr val="black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7945486" y="4351339"/>
              <a:ext cx="677832" cy="6477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700" b="1" dirty="0">
                  <a:solidFill>
                    <a:prstClr val="black"/>
                  </a:solidFill>
                  <a:latin typeface="Tw Cen MT" panose="020B0602020104020603" pitchFamily="34" charset="0"/>
                </a:rPr>
                <a:t>Partner</a:t>
              </a:r>
            </a:p>
            <a:p>
              <a:pPr algn="ctr">
                <a:defRPr/>
              </a:pPr>
              <a:endParaRPr lang="en-IN" sz="700" b="1" dirty="0">
                <a:solidFill>
                  <a:prstClr val="black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6973979" y="411164"/>
              <a:ext cx="781015" cy="78422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700" b="1" dirty="0">
                  <a:solidFill>
                    <a:prstClr val="black"/>
                  </a:solidFill>
                  <a:latin typeface="Tw Cen MT" panose="020B0602020104020603" pitchFamily="34" charset="0"/>
                </a:rPr>
                <a:t>Service provider</a:t>
              </a: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4945245" y="1295401"/>
              <a:ext cx="665132" cy="74136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700" b="1" dirty="0">
                  <a:solidFill>
                    <a:prstClr val="black"/>
                  </a:solidFill>
                  <a:latin typeface="Tw Cen MT" panose="020B0602020104020603" pitchFamily="34" charset="0"/>
                </a:rPr>
                <a:t>Partner</a:t>
              </a: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6008822" y="22226"/>
              <a:ext cx="779427" cy="78422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700" b="1" dirty="0">
                  <a:solidFill>
                    <a:prstClr val="black"/>
                  </a:solidFill>
                  <a:latin typeface="Tw Cen MT" panose="020B0602020104020603" pitchFamily="34" charset="0"/>
                </a:rPr>
                <a:t>Partner</a:t>
              </a: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5892939" y="2378076"/>
              <a:ext cx="781015" cy="78422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700" b="1" dirty="0">
                  <a:solidFill>
                    <a:prstClr val="black"/>
                  </a:solidFill>
                  <a:latin typeface="Tw Cen MT" panose="020B0602020104020603" pitchFamily="34" charset="0"/>
                </a:rPr>
                <a:t>Service provider</a:t>
              </a: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6672368" y="4826001"/>
              <a:ext cx="779427" cy="78422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700" b="1" dirty="0">
                  <a:solidFill>
                    <a:prstClr val="black"/>
                  </a:solidFill>
                  <a:latin typeface="Tw Cen MT" panose="020B0602020104020603" pitchFamily="34" charset="0"/>
                </a:rPr>
                <a:t>Partner</a:t>
              </a: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1448137" y="4675189"/>
              <a:ext cx="779428" cy="78422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700" b="1" dirty="0">
                  <a:solidFill>
                    <a:prstClr val="black"/>
                  </a:solidFill>
                  <a:latin typeface="Tw Cen MT" panose="020B0602020104020603" pitchFamily="34" charset="0"/>
                </a:rPr>
                <a:t>Partner</a:t>
              </a: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4164229" y="5130801"/>
              <a:ext cx="781015" cy="78422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700" b="1" dirty="0">
                  <a:solidFill>
                    <a:prstClr val="black"/>
                  </a:solidFill>
                  <a:latin typeface="Tw Cen MT" panose="020B0602020104020603" pitchFamily="34" charset="0"/>
                </a:rPr>
                <a:t>Service provider</a:t>
              </a: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7116848" y="3371851"/>
              <a:ext cx="781015" cy="78422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700" b="1" dirty="0">
                  <a:solidFill>
                    <a:prstClr val="black"/>
                  </a:solidFill>
                  <a:latin typeface="Tw Cen MT" panose="020B0602020104020603" pitchFamily="34" charset="0"/>
                </a:rPr>
                <a:t>Service provider</a:t>
              </a: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8172488" y="2773364"/>
              <a:ext cx="781015" cy="78422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700" b="1" dirty="0">
                  <a:solidFill>
                    <a:prstClr val="black"/>
                  </a:solidFill>
                  <a:latin typeface="Tw Cen MT" panose="020B0602020104020603" pitchFamily="34" charset="0"/>
                </a:rPr>
                <a:t>Service provider</a:t>
              </a: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5907227" y="6073776"/>
              <a:ext cx="781015" cy="78422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700" b="1" dirty="0">
                  <a:solidFill>
                    <a:prstClr val="black"/>
                  </a:solidFill>
                  <a:latin typeface="Tw Cen MT" panose="020B0602020104020603" pitchFamily="34" charset="0"/>
                </a:rPr>
                <a:t>Service provider</a:t>
              </a: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4683318" y="5927726"/>
              <a:ext cx="781015" cy="78422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700" b="1" dirty="0">
                  <a:solidFill>
                    <a:prstClr val="black"/>
                  </a:solidFill>
                  <a:latin typeface="Tw Cen MT" panose="020B0602020104020603" pitchFamily="34" charset="0"/>
                </a:rPr>
                <a:t>Service provider</a:t>
              </a:r>
            </a:p>
          </p:txBody>
        </p:sp>
        <p:sp>
          <p:nvSpPr>
            <p:cNvPr id="35" name="Oval 34"/>
            <p:cNvSpPr/>
            <p:nvPr/>
          </p:nvSpPr>
          <p:spPr bwMode="auto">
            <a:xfrm>
              <a:off x="5404011" y="4035426"/>
              <a:ext cx="779428" cy="78422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700" b="1" dirty="0">
                  <a:solidFill>
                    <a:prstClr val="black"/>
                  </a:solidFill>
                  <a:latin typeface="Tw Cen MT" panose="020B0602020104020603" pitchFamily="34" charset="0"/>
                </a:rPr>
                <a:t>Service provider</a:t>
              </a:r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557589" y="4171951"/>
              <a:ext cx="781015" cy="78422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700" b="1" dirty="0">
                  <a:solidFill>
                    <a:prstClr val="black"/>
                  </a:solidFill>
                  <a:latin typeface="Tw Cen MT" panose="020B0602020104020603" pitchFamily="34" charset="0"/>
                </a:rPr>
                <a:t>Service provider</a:t>
              </a:r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1891030" y="1452564"/>
              <a:ext cx="665132" cy="74136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700" b="1" dirty="0">
                  <a:solidFill>
                    <a:prstClr val="black"/>
                  </a:solidFill>
                  <a:latin typeface="Tw Cen MT" panose="020B0602020104020603" pitchFamily="34" charset="0"/>
                </a:rPr>
                <a:t>Partner</a:t>
              </a:r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1000482" y="1027114"/>
              <a:ext cx="779428" cy="78422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700" b="1" dirty="0">
                  <a:solidFill>
                    <a:prstClr val="black"/>
                  </a:solidFill>
                  <a:latin typeface="Tw Cen MT" panose="020B0602020104020603" pitchFamily="34" charset="0"/>
                </a:rPr>
                <a:t>Service provider</a:t>
              </a: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8077242" y="5715001"/>
              <a:ext cx="850862" cy="84772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1200" b="1" dirty="0" smtClean="0">
                  <a:solidFill>
                    <a:prstClr val="black"/>
                  </a:solidFill>
                  <a:latin typeface="Tw Cen MT" panose="020B0602020104020603" pitchFamily="34" charset="0"/>
                </a:rPr>
                <a:t>ZT, ESW</a:t>
              </a:r>
              <a:endParaRPr lang="en-IN" sz="1200" b="1" dirty="0">
                <a:solidFill>
                  <a:prstClr val="black"/>
                </a:solidFill>
                <a:latin typeface="Tw Cen MT" panose="020B0602020104020603" pitchFamily="34" charset="0"/>
              </a:endParaRPr>
            </a:p>
            <a:p>
              <a:pPr algn="ctr">
                <a:defRPr/>
              </a:pPr>
              <a:endParaRPr lang="en-IN" sz="1400" b="1" dirty="0">
                <a:solidFill>
                  <a:prstClr val="black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0" name="Oval 39"/>
            <p:cNvSpPr/>
            <p:nvPr/>
          </p:nvSpPr>
          <p:spPr bwMode="auto">
            <a:xfrm>
              <a:off x="8382029" y="5334001"/>
              <a:ext cx="573063" cy="54451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800" b="1" dirty="0">
                  <a:solidFill>
                    <a:prstClr val="black"/>
                  </a:solidFill>
                  <a:latin typeface="Tw Cen MT" panose="020B0602020104020603" pitchFamily="34" charset="0"/>
                </a:rPr>
                <a:t>Service provider</a:t>
              </a:r>
            </a:p>
          </p:txBody>
        </p:sp>
        <p:sp>
          <p:nvSpPr>
            <p:cNvPr id="41" name="Oval 40"/>
            <p:cNvSpPr/>
            <p:nvPr/>
          </p:nvSpPr>
          <p:spPr bwMode="auto">
            <a:xfrm>
              <a:off x="8172489" y="914401"/>
              <a:ext cx="781015" cy="70485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1200" b="1" dirty="0" smtClean="0">
                  <a:solidFill>
                    <a:prstClr val="black"/>
                  </a:solidFill>
                  <a:latin typeface="Tw Cen MT" panose="020B0602020104020603" pitchFamily="34" charset="0"/>
                </a:rPr>
                <a:t>DSR, MTR</a:t>
              </a:r>
              <a:endParaRPr lang="en-IN" sz="1200" b="1" dirty="0">
                <a:solidFill>
                  <a:prstClr val="black"/>
                </a:solidFill>
                <a:latin typeface="Tw Cen MT" panose="020B0602020104020603" pitchFamily="34" charset="0"/>
              </a:endParaRPr>
            </a:p>
            <a:p>
              <a:pPr algn="ctr">
                <a:defRPr/>
              </a:pPr>
              <a:endParaRPr lang="en-IN" sz="1400" b="1" dirty="0">
                <a:solidFill>
                  <a:prstClr val="black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2" name="Oval 41"/>
            <p:cNvSpPr/>
            <p:nvPr/>
          </p:nvSpPr>
          <p:spPr bwMode="auto">
            <a:xfrm>
              <a:off x="8425434" y="414338"/>
              <a:ext cx="596873" cy="52228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700" b="1" dirty="0">
                  <a:solidFill>
                    <a:prstClr val="black"/>
                  </a:solidFill>
                  <a:latin typeface="Tw Cen MT" panose="020B0602020104020603" pitchFamily="34" charset="0"/>
                </a:rPr>
                <a:t>Partner</a:t>
              </a:r>
            </a:p>
          </p:txBody>
        </p:sp>
        <p:sp>
          <p:nvSpPr>
            <p:cNvPr id="43" name="Oval 42"/>
            <p:cNvSpPr/>
            <p:nvPr/>
          </p:nvSpPr>
          <p:spPr bwMode="auto">
            <a:xfrm>
              <a:off x="381384" y="5715001"/>
              <a:ext cx="850862" cy="84772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1200" b="1" dirty="0" smtClean="0">
                  <a:solidFill>
                    <a:prstClr val="black"/>
                  </a:solidFill>
                  <a:latin typeface="Tw Cen MT" panose="020B0602020104020603" pitchFamily="34" charset="0"/>
                </a:rPr>
                <a:t>ZT, ESW</a:t>
              </a:r>
              <a:endParaRPr lang="en-IN" sz="1200" b="1" dirty="0">
                <a:solidFill>
                  <a:prstClr val="black"/>
                </a:solidFill>
                <a:latin typeface="Tw Cen MT" panose="020B0602020104020603" pitchFamily="34" charset="0"/>
              </a:endParaRPr>
            </a:p>
            <a:p>
              <a:pPr algn="ctr">
                <a:defRPr/>
              </a:pPr>
              <a:endParaRPr lang="en-IN" sz="1400" b="1" dirty="0">
                <a:solidFill>
                  <a:prstClr val="black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4" name="Oval 43"/>
            <p:cNvSpPr/>
            <p:nvPr/>
          </p:nvSpPr>
          <p:spPr bwMode="auto">
            <a:xfrm>
              <a:off x="94060" y="6167439"/>
              <a:ext cx="574649" cy="54451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800" b="1" dirty="0">
                  <a:solidFill>
                    <a:prstClr val="black"/>
                  </a:solidFill>
                  <a:latin typeface="Tw Cen MT" panose="020B0602020104020603" pitchFamily="34" charset="0"/>
                </a:rPr>
                <a:t>Service provider</a:t>
              </a:r>
            </a:p>
          </p:txBody>
        </p:sp>
        <p:sp>
          <p:nvSpPr>
            <p:cNvPr id="45" name="Oval 44"/>
            <p:cNvSpPr/>
            <p:nvPr/>
          </p:nvSpPr>
          <p:spPr bwMode="auto">
            <a:xfrm>
              <a:off x="563939" y="2449514"/>
              <a:ext cx="774665" cy="70485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1200" b="1" dirty="0" smtClean="0">
                  <a:solidFill>
                    <a:prstClr val="black"/>
                  </a:solidFill>
                  <a:latin typeface="Tw Cen MT" panose="020B0602020104020603" pitchFamily="34" charset="0"/>
                </a:rPr>
                <a:t>DSR, MTR</a:t>
              </a:r>
              <a:endParaRPr lang="en-IN" sz="1200" b="1" dirty="0">
                <a:solidFill>
                  <a:prstClr val="black"/>
                </a:solidFill>
                <a:latin typeface="Tw Cen MT" panose="020B0602020104020603" pitchFamily="34" charset="0"/>
              </a:endParaRPr>
            </a:p>
            <a:p>
              <a:pPr algn="ctr">
                <a:defRPr/>
              </a:pPr>
              <a:endParaRPr lang="en-IN" sz="1400" b="1" dirty="0">
                <a:solidFill>
                  <a:prstClr val="black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6" name="Oval 45"/>
            <p:cNvSpPr/>
            <p:nvPr/>
          </p:nvSpPr>
          <p:spPr bwMode="auto">
            <a:xfrm>
              <a:off x="3292730" y="746126"/>
              <a:ext cx="824669" cy="70643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1200" b="1" dirty="0" smtClean="0">
                  <a:solidFill>
                    <a:prstClr val="black"/>
                  </a:solidFill>
                  <a:latin typeface="Tw Cen MT" panose="020B0602020104020603" pitchFamily="34" charset="0"/>
                </a:rPr>
                <a:t>DSR, MTR</a:t>
              </a:r>
              <a:endParaRPr lang="en-IN" sz="1200" b="1" dirty="0">
                <a:solidFill>
                  <a:prstClr val="black"/>
                </a:solidFill>
                <a:latin typeface="Tw Cen MT" panose="020B0602020104020603" pitchFamily="34" charset="0"/>
              </a:endParaRPr>
            </a:p>
            <a:p>
              <a:pPr algn="ctr">
                <a:defRPr/>
              </a:pPr>
              <a:endParaRPr lang="en-IN" sz="1400" b="1" dirty="0">
                <a:solidFill>
                  <a:prstClr val="black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7" name="Oval 46"/>
            <p:cNvSpPr/>
            <p:nvPr/>
          </p:nvSpPr>
          <p:spPr bwMode="auto">
            <a:xfrm>
              <a:off x="2926886" y="459583"/>
              <a:ext cx="573063" cy="544512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800" b="1" dirty="0">
                  <a:solidFill>
                    <a:prstClr val="black"/>
                  </a:solidFill>
                  <a:latin typeface="Tw Cen MT" panose="020B0602020104020603" pitchFamily="34" charset="0"/>
                </a:rPr>
                <a:t>Service provider</a:t>
              </a:r>
            </a:p>
          </p:txBody>
        </p:sp>
        <p:sp>
          <p:nvSpPr>
            <p:cNvPr id="48" name="Oval 47"/>
            <p:cNvSpPr/>
            <p:nvPr/>
          </p:nvSpPr>
          <p:spPr bwMode="auto">
            <a:xfrm>
              <a:off x="270264" y="2177257"/>
              <a:ext cx="574649" cy="54451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800" b="1" dirty="0">
                  <a:solidFill>
                    <a:prstClr val="black"/>
                  </a:solidFill>
                  <a:latin typeface="Tw Cen MT" panose="020B0602020104020603" pitchFamily="34" charset="0"/>
                </a:rPr>
                <a:t>Service provider</a:t>
              </a:r>
            </a:p>
          </p:txBody>
        </p:sp>
        <p:sp>
          <p:nvSpPr>
            <p:cNvPr id="49" name="Oval 48"/>
            <p:cNvSpPr/>
            <p:nvPr/>
          </p:nvSpPr>
          <p:spPr bwMode="auto">
            <a:xfrm>
              <a:off x="2227565" y="5592764"/>
              <a:ext cx="1125487" cy="112712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1400" b="1" dirty="0" smtClean="0">
                  <a:solidFill>
                    <a:prstClr val="black"/>
                  </a:solidFill>
                  <a:latin typeface="Tw Cen MT" panose="020B0602020104020603" pitchFamily="34" charset="0"/>
                </a:rPr>
                <a:t>DSR,MTR</a:t>
              </a:r>
              <a:endParaRPr lang="en-IN" sz="1400" b="1" dirty="0">
                <a:solidFill>
                  <a:prstClr val="black"/>
                </a:solidFill>
                <a:latin typeface="Tw Cen MT" panose="020B0602020104020603" pitchFamily="34" charset="0"/>
              </a:endParaRPr>
            </a:p>
            <a:p>
              <a:pPr algn="ctr">
                <a:defRPr/>
              </a:pPr>
              <a:endParaRPr lang="en-IN" sz="1400" b="1" dirty="0">
                <a:solidFill>
                  <a:prstClr val="black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50" name="Oval 49"/>
            <p:cNvSpPr/>
            <p:nvPr/>
          </p:nvSpPr>
          <p:spPr bwMode="auto">
            <a:xfrm>
              <a:off x="2602199" y="4881564"/>
              <a:ext cx="781015" cy="78422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700" b="1" dirty="0">
                  <a:solidFill>
                    <a:prstClr val="black"/>
                  </a:solidFill>
                  <a:latin typeface="Tw Cen MT" panose="020B0602020104020603" pitchFamily="34" charset="0"/>
                </a:rPr>
                <a:t>Service provider</a:t>
              </a:r>
            </a:p>
          </p:txBody>
        </p:sp>
        <p:sp>
          <p:nvSpPr>
            <p:cNvPr id="51" name="Oval 50"/>
            <p:cNvSpPr/>
            <p:nvPr/>
          </p:nvSpPr>
          <p:spPr bwMode="auto">
            <a:xfrm>
              <a:off x="3149861" y="5851526"/>
              <a:ext cx="676245" cy="64611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700" b="1" dirty="0">
                  <a:solidFill>
                    <a:prstClr val="black"/>
                  </a:solidFill>
                  <a:latin typeface="Tw Cen MT" panose="020B0602020104020603" pitchFamily="34" charset="0"/>
                </a:rPr>
                <a:t>Partner</a:t>
              </a:r>
            </a:p>
            <a:p>
              <a:pPr algn="ctr">
                <a:defRPr/>
              </a:pPr>
              <a:endParaRPr lang="en-IN" sz="700" b="1" dirty="0">
                <a:solidFill>
                  <a:prstClr val="black"/>
                </a:solidFill>
                <a:latin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214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11"/>
          <p:cNvGrpSpPr/>
          <p:nvPr/>
        </p:nvGrpSpPr>
        <p:grpSpPr>
          <a:xfrm>
            <a:off x="213794" y="37053"/>
            <a:ext cx="8709520" cy="6741935"/>
            <a:chOff x="213794" y="37053"/>
            <a:chExt cx="8709520" cy="6741935"/>
          </a:xfrm>
          <a:solidFill>
            <a:srgbClr val="72E937"/>
          </a:solidFill>
        </p:grpSpPr>
        <p:sp>
          <p:nvSpPr>
            <p:cNvPr id="2" name="Oval 1"/>
            <p:cNvSpPr/>
            <p:nvPr/>
          </p:nvSpPr>
          <p:spPr>
            <a:xfrm>
              <a:off x="4265471" y="3122471"/>
              <a:ext cx="613057" cy="613057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3" name="Oval 2"/>
            <p:cNvSpPr/>
            <p:nvPr/>
          </p:nvSpPr>
          <p:spPr>
            <a:xfrm>
              <a:off x="5236015" y="2920347"/>
              <a:ext cx="374646" cy="374646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4" name="Oval 3"/>
            <p:cNvSpPr/>
            <p:nvPr/>
          </p:nvSpPr>
          <p:spPr>
            <a:xfrm>
              <a:off x="2727433" y="2136213"/>
              <a:ext cx="119206" cy="119206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5" name="Oval 4"/>
            <p:cNvSpPr/>
            <p:nvPr/>
          </p:nvSpPr>
          <p:spPr>
            <a:xfrm>
              <a:off x="5563430" y="870830"/>
              <a:ext cx="238411" cy="238411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6" name="Oval 5"/>
            <p:cNvSpPr/>
            <p:nvPr/>
          </p:nvSpPr>
          <p:spPr>
            <a:xfrm>
              <a:off x="3330050" y="4283864"/>
              <a:ext cx="1068529" cy="966053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7" name="Oval 6"/>
            <p:cNvSpPr/>
            <p:nvPr/>
          </p:nvSpPr>
          <p:spPr>
            <a:xfrm>
              <a:off x="2879833" y="3518361"/>
              <a:ext cx="119206" cy="119206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8" name="Oval 7"/>
            <p:cNvSpPr/>
            <p:nvPr/>
          </p:nvSpPr>
          <p:spPr>
            <a:xfrm>
              <a:off x="2653849" y="2898227"/>
              <a:ext cx="119206" cy="119206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3091836" y="4217208"/>
              <a:ext cx="119206" cy="119206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5018735" y="3260831"/>
              <a:ext cx="119206" cy="119206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132861" y="3507827"/>
              <a:ext cx="119206" cy="119206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794233" y="2934991"/>
              <a:ext cx="119206" cy="119206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946633" y="2094133"/>
              <a:ext cx="119206" cy="119206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686835" y="3965027"/>
              <a:ext cx="119206" cy="119206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4251433" y="4117427"/>
              <a:ext cx="119206" cy="119206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973691" y="1857629"/>
              <a:ext cx="119206" cy="119206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5313001" y="4422227"/>
              <a:ext cx="119206" cy="119206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4708633" y="4574627"/>
              <a:ext cx="119206" cy="119206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793509" y="4727027"/>
              <a:ext cx="119206" cy="119206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047247" y="4879427"/>
              <a:ext cx="119206" cy="119206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5165833" y="5031827"/>
              <a:ext cx="119206" cy="119206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502965" y="4837375"/>
              <a:ext cx="119206" cy="119206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434641" y="5336627"/>
              <a:ext cx="119206" cy="119206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6127545" y="6624179"/>
              <a:ext cx="119206" cy="119206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26" name="Oval 25"/>
            <p:cNvSpPr/>
            <p:nvPr/>
          </p:nvSpPr>
          <p:spPr>
            <a:xfrm>
              <a:off x="5775433" y="4742765"/>
              <a:ext cx="119206" cy="119206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27" name="Oval 26"/>
            <p:cNvSpPr/>
            <p:nvPr/>
          </p:nvSpPr>
          <p:spPr>
            <a:xfrm>
              <a:off x="6621537" y="5793827"/>
              <a:ext cx="119206" cy="119206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29" name="Oval 28"/>
            <p:cNvSpPr/>
            <p:nvPr/>
          </p:nvSpPr>
          <p:spPr>
            <a:xfrm>
              <a:off x="7973990" y="4912622"/>
              <a:ext cx="238411" cy="238411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30" name="Oval 29"/>
            <p:cNvSpPr/>
            <p:nvPr/>
          </p:nvSpPr>
          <p:spPr>
            <a:xfrm>
              <a:off x="6719366" y="6231336"/>
              <a:ext cx="238411" cy="238411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31" name="Oval 30"/>
            <p:cNvSpPr/>
            <p:nvPr/>
          </p:nvSpPr>
          <p:spPr>
            <a:xfrm>
              <a:off x="6080233" y="1484717"/>
              <a:ext cx="238411" cy="238411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32" name="Oval 31"/>
            <p:cNvSpPr/>
            <p:nvPr/>
          </p:nvSpPr>
          <p:spPr>
            <a:xfrm>
              <a:off x="3412268" y="3759311"/>
              <a:ext cx="238411" cy="238411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33" name="Oval 32"/>
            <p:cNvSpPr/>
            <p:nvPr/>
          </p:nvSpPr>
          <p:spPr>
            <a:xfrm>
              <a:off x="1064871" y="5428460"/>
              <a:ext cx="238411" cy="238411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34" name="Oval 33"/>
            <p:cNvSpPr/>
            <p:nvPr/>
          </p:nvSpPr>
          <p:spPr>
            <a:xfrm>
              <a:off x="1890259" y="6020365"/>
              <a:ext cx="238411" cy="238411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35" name="Oval 34"/>
            <p:cNvSpPr/>
            <p:nvPr/>
          </p:nvSpPr>
          <p:spPr>
            <a:xfrm>
              <a:off x="241673" y="5310219"/>
              <a:ext cx="238411" cy="238411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36" name="Oval 35"/>
            <p:cNvSpPr/>
            <p:nvPr/>
          </p:nvSpPr>
          <p:spPr>
            <a:xfrm>
              <a:off x="4251433" y="2686224"/>
              <a:ext cx="238411" cy="238411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37" name="Oval 36"/>
            <p:cNvSpPr/>
            <p:nvPr/>
          </p:nvSpPr>
          <p:spPr>
            <a:xfrm>
              <a:off x="2279143" y="411699"/>
              <a:ext cx="238411" cy="238411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7041525" y="2358608"/>
              <a:ext cx="238411" cy="238411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4293471" y="774373"/>
              <a:ext cx="238411" cy="238411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40" name="Oval 39"/>
            <p:cNvSpPr/>
            <p:nvPr/>
          </p:nvSpPr>
          <p:spPr>
            <a:xfrm>
              <a:off x="7735579" y="2943729"/>
              <a:ext cx="238411" cy="238411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7464072" y="331775"/>
              <a:ext cx="238411" cy="238411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42" name="Oval 41"/>
            <p:cNvSpPr/>
            <p:nvPr/>
          </p:nvSpPr>
          <p:spPr>
            <a:xfrm>
              <a:off x="6390881" y="747898"/>
              <a:ext cx="238411" cy="238411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43" name="Oval 42"/>
            <p:cNvSpPr/>
            <p:nvPr/>
          </p:nvSpPr>
          <p:spPr>
            <a:xfrm>
              <a:off x="7702483" y="1807780"/>
              <a:ext cx="238411" cy="238411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44" name="Oval 43"/>
            <p:cNvSpPr/>
            <p:nvPr/>
          </p:nvSpPr>
          <p:spPr>
            <a:xfrm>
              <a:off x="2007670" y="2931422"/>
              <a:ext cx="238411" cy="238411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45" name="Oval 44"/>
            <p:cNvSpPr/>
            <p:nvPr/>
          </p:nvSpPr>
          <p:spPr>
            <a:xfrm>
              <a:off x="2743263" y="4700619"/>
              <a:ext cx="238411" cy="238411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46" name="Oval 45"/>
            <p:cNvSpPr/>
            <p:nvPr/>
          </p:nvSpPr>
          <p:spPr>
            <a:xfrm>
              <a:off x="3342485" y="2280879"/>
              <a:ext cx="238411" cy="238411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47" name="Oval 46"/>
            <p:cNvSpPr/>
            <p:nvPr/>
          </p:nvSpPr>
          <p:spPr>
            <a:xfrm>
              <a:off x="6259437" y="2519290"/>
              <a:ext cx="374646" cy="374646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48" name="Oval 47"/>
            <p:cNvSpPr/>
            <p:nvPr/>
          </p:nvSpPr>
          <p:spPr>
            <a:xfrm>
              <a:off x="5041549" y="3872230"/>
              <a:ext cx="374646" cy="374646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667407" y="6095101"/>
              <a:ext cx="374646" cy="374646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50" name="Oval 49"/>
            <p:cNvSpPr/>
            <p:nvPr/>
          </p:nvSpPr>
          <p:spPr>
            <a:xfrm>
              <a:off x="6948265" y="4333987"/>
              <a:ext cx="374646" cy="374646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51" name="Oval 50"/>
            <p:cNvSpPr/>
            <p:nvPr/>
          </p:nvSpPr>
          <p:spPr>
            <a:xfrm>
              <a:off x="480084" y="2092458"/>
              <a:ext cx="374646" cy="374646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52" name="Oval 51"/>
            <p:cNvSpPr/>
            <p:nvPr/>
          </p:nvSpPr>
          <p:spPr>
            <a:xfrm>
              <a:off x="8371490" y="2211663"/>
              <a:ext cx="374646" cy="374646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53" name="Oval 52"/>
            <p:cNvSpPr/>
            <p:nvPr/>
          </p:nvSpPr>
          <p:spPr>
            <a:xfrm>
              <a:off x="6651249" y="37053"/>
              <a:ext cx="374646" cy="374646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54" name="Oval 53"/>
            <p:cNvSpPr/>
            <p:nvPr/>
          </p:nvSpPr>
          <p:spPr>
            <a:xfrm>
              <a:off x="2352851" y="3759311"/>
              <a:ext cx="374646" cy="374646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55" name="Oval 54"/>
            <p:cNvSpPr/>
            <p:nvPr/>
          </p:nvSpPr>
          <p:spPr>
            <a:xfrm>
              <a:off x="6199439" y="5091430"/>
              <a:ext cx="374646" cy="374646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56" name="Oval 55"/>
            <p:cNvSpPr/>
            <p:nvPr/>
          </p:nvSpPr>
          <p:spPr>
            <a:xfrm>
              <a:off x="6926710" y="3357557"/>
              <a:ext cx="374646" cy="374646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57" name="Oval 56"/>
            <p:cNvSpPr/>
            <p:nvPr/>
          </p:nvSpPr>
          <p:spPr>
            <a:xfrm>
              <a:off x="7322911" y="5539084"/>
              <a:ext cx="374646" cy="374646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58" name="Oval 57"/>
            <p:cNvSpPr/>
            <p:nvPr/>
          </p:nvSpPr>
          <p:spPr>
            <a:xfrm>
              <a:off x="8184167" y="4089488"/>
              <a:ext cx="374646" cy="374646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59" name="Oval 58"/>
            <p:cNvSpPr/>
            <p:nvPr/>
          </p:nvSpPr>
          <p:spPr>
            <a:xfrm>
              <a:off x="4123713" y="5907778"/>
              <a:ext cx="374646" cy="374646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60" name="Oval 59"/>
            <p:cNvSpPr/>
            <p:nvPr/>
          </p:nvSpPr>
          <p:spPr>
            <a:xfrm>
              <a:off x="3396636" y="523989"/>
              <a:ext cx="374646" cy="374646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61" name="Oval 60"/>
            <p:cNvSpPr/>
            <p:nvPr/>
          </p:nvSpPr>
          <p:spPr>
            <a:xfrm>
              <a:off x="1832457" y="1857139"/>
              <a:ext cx="374646" cy="374646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63" name="Oval 62"/>
            <p:cNvSpPr/>
            <p:nvPr/>
          </p:nvSpPr>
          <p:spPr>
            <a:xfrm>
              <a:off x="5381560" y="2010001"/>
              <a:ext cx="613057" cy="613057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64" name="Oval 63"/>
            <p:cNvSpPr/>
            <p:nvPr/>
          </p:nvSpPr>
          <p:spPr>
            <a:xfrm>
              <a:off x="982716" y="2916890"/>
              <a:ext cx="613057" cy="613057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65" name="Oval 64"/>
            <p:cNvSpPr/>
            <p:nvPr/>
          </p:nvSpPr>
          <p:spPr>
            <a:xfrm>
              <a:off x="7089426" y="831282"/>
              <a:ext cx="613057" cy="613057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66" name="Oval 65"/>
            <p:cNvSpPr/>
            <p:nvPr/>
          </p:nvSpPr>
          <p:spPr>
            <a:xfrm>
              <a:off x="3396636" y="1330457"/>
              <a:ext cx="613057" cy="613057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67" name="Oval 66"/>
            <p:cNvSpPr/>
            <p:nvPr/>
          </p:nvSpPr>
          <p:spPr>
            <a:xfrm>
              <a:off x="1609811" y="4636095"/>
              <a:ext cx="613057" cy="613057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68" name="Oval 67"/>
            <p:cNvSpPr/>
            <p:nvPr/>
          </p:nvSpPr>
          <p:spPr>
            <a:xfrm>
              <a:off x="996754" y="548466"/>
              <a:ext cx="613057" cy="613057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69" name="Oval 68"/>
            <p:cNvSpPr/>
            <p:nvPr/>
          </p:nvSpPr>
          <p:spPr>
            <a:xfrm>
              <a:off x="5912495" y="3712979"/>
              <a:ext cx="1068529" cy="966053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70" name="Oval 69"/>
            <p:cNvSpPr/>
            <p:nvPr/>
          </p:nvSpPr>
          <p:spPr>
            <a:xfrm>
              <a:off x="4784265" y="5773703"/>
              <a:ext cx="1068529" cy="966053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71" name="Oval 70"/>
            <p:cNvSpPr/>
            <p:nvPr/>
          </p:nvSpPr>
          <p:spPr>
            <a:xfrm>
              <a:off x="213794" y="1034754"/>
              <a:ext cx="1068529" cy="966053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72" name="Oval 71"/>
            <p:cNvSpPr/>
            <p:nvPr/>
          </p:nvSpPr>
          <p:spPr>
            <a:xfrm>
              <a:off x="7854785" y="5682636"/>
              <a:ext cx="1068529" cy="966053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73" name="Oval 72"/>
            <p:cNvSpPr/>
            <p:nvPr/>
          </p:nvSpPr>
          <p:spPr>
            <a:xfrm>
              <a:off x="220714" y="3772383"/>
              <a:ext cx="1068529" cy="966053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74" name="Oval 73"/>
            <p:cNvSpPr/>
            <p:nvPr/>
          </p:nvSpPr>
          <p:spPr>
            <a:xfrm>
              <a:off x="4421394" y="1273165"/>
              <a:ext cx="1068529" cy="966053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75" name="Oval 74"/>
            <p:cNvSpPr/>
            <p:nvPr/>
          </p:nvSpPr>
          <p:spPr>
            <a:xfrm>
              <a:off x="2480507" y="5707117"/>
              <a:ext cx="1068529" cy="966053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76" name="Oval 75"/>
            <p:cNvSpPr/>
            <p:nvPr/>
          </p:nvSpPr>
          <p:spPr>
            <a:xfrm>
              <a:off x="2082910" y="898635"/>
              <a:ext cx="1068529" cy="966053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77" name="Oval 76"/>
            <p:cNvSpPr/>
            <p:nvPr/>
          </p:nvSpPr>
          <p:spPr>
            <a:xfrm>
              <a:off x="7837225" y="298581"/>
              <a:ext cx="1068529" cy="966053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78" name="Oval 77"/>
            <p:cNvSpPr/>
            <p:nvPr/>
          </p:nvSpPr>
          <p:spPr>
            <a:xfrm>
              <a:off x="7126091" y="528025"/>
              <a:ext cx="119206" cy="119206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79" name="Oval 78"/>
            <p:cNvSpPr/>
            <p:nvPr/>
          </p:nvSpPr>
          <p:spPr>
            <a:xfrm>
              <a:off x="6159105" y="365105"/>
              <a:ext cx="119206" cy="119206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80" name="Oval 79"/>
            <p:cNvSpPr/>
            <p:nvPr/>
          </p:nvSpPr>
          <p:spPr>
            <a:xfrm>
              <a:off x="3962371" y="249483"/>
              <a:ext cx="119206" cy="119206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81" name="Oval 80"/>
            <p:cNvSpPr/>
            <p:nvPr/>
          </p:nvSpPr>
          <p:spPr>
            <a:xfrm>
              <a:off x="7583291" y="1379375"/>
              <a:ext cx="119206" cy="119206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82" name="Oval 81"/>
            <p:cNvSpPr/>
            <p:nvPr/>
          </p:nvSpPr>
          <p:spPr>
            <a:xfrm>
              <a:off x="7735691" y="2619629"/>
              <a:ext cx="119206" cy="119206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83" name="Oval 82"/>
            <p:cNvSpPr/>
            <p:nvPr/>
          </p:nvSpPr>
          <p:spPr>
            <a:xfrm>
              <a:off x="7005195" y="2772029"/>
              <a:ext cx="119206" cy="119206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84" name="Oval 83"/>
            <p:cNvSpPr/>
            <p:nvPr/>
          </p:nvSpPr>
          <p:spPr>
            <a:xfrm>
              <a:off x="8040491" y="2010001"/>
              <a:ext cx="119206" cy="119206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85" name="Oval 84"/>
            <p:cNvSpPr/>
            <p:nvPr/>
          </p:nvSpPr>
          <p:spPr>
            <a:xfrm>
              <a:off x="8558970" y="3163815"/>
              <a:ext cx="119206" cy="119206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86" name="Oval 85"/>
            <p:cNvSpPr/>
            <p:nvPr/>
          </p:nvSpPr>
          <p:spPr>
            <a:xfrm>
              <a:off x="8345291" y="1431905"/>
              <a:ext cx="119206" cy="119206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87" name="Oval 86"/>
            <p:cNvSpPr/>
            <p:nvPr/>
          </p:nvSpPr>
          <p:spPr>
            <a:xfrm>
              <a:off x="8497691" y="3854609"/>
              <a:ext cx="119206" cy="119206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88" name="Oval 87"/>
            <p:cNvSpPr/>
            <p:nvPr/>
          </p:nvSpPr>
          <p:spPr>
            <a:xfrm>
              <a:off x="3011151" y="401883"/>
              <a:ext cx="119206" cy="119206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89" name="Oval 88"/>
            <p:cNvSpPr/>
            <p:nvPr/>
          </p:nvSpPr>
          <p:spPr>
            <a:xfrm>
              <a:off x="1949569" y="554283"/>
              <a:ext cx="119206" cy="119206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90" name="Oval 89"/>
            <p:cNvSpPr/>
            <p:nvPr/>
          </p:nvSpPr>
          <p:spPr>
            <a:xfrm flipH="1" flipV="1">
              <a:off x="854730" y="147515"/>
              <a:ext cx="246772" cy="130760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91" name="Oval 90"/>
            <p:cNvSpPr/>
            <p:nvPr/>
          </p:nvSpPr>
          <p:spPr>
            <a:xfrm>
              <a:off x="4571971" y="859083"/>
              <a:ext cx="119206" cy="119206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92" name="Oval 91"/>
            <p:cNvSpPr/>
            <p:nvPr/>
          </p:nvSpPr>
          <p:spPr>
            <a:xfrm>
              <a:off x="1823427" y="1011483"/>
              <a:ext cx="119206" cy="119206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93" name="Oval 92"/>
            <p:cNvSpPr/>
            <p:nvPr/>
          </p:nvSpPr>
          <p:spPr>
            <a:xfrm>
              <a:off x="4876771" y="1163883"/>
              <a:ext cx="119206" cy="119206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94" name="Oval 93"/>
            <p:cNvSpPr/>
            <p:nvPr/>
          </p:nvSpPr>
          <p:spPr>
            <a:xfrm>
              <a:off x="3436805" y="1079793"/>
              <a:ext cx="119206" cy="119206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95" name="Oval 94"/>
            <p:cNvSpPr/>
            <p:nvPr/>
          </p:nvSpPr>
          <p:spPr>
            <a:xfrm>
              <a:off x="1508093" y="1468683"/>
              <a:ext cx="119206" cy="119206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96" name="Oval 95"/>
            <p:cNvSpPr/>
            <p:nvPr/>
          </p:nvSpPr>
          <p:spPr>
            <a:xfrm>
              <a:off x="480084" y="456636"/>
              <a:ext cx="374646" cy="374646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97" name="Oval 96"/>
            <p:cNvSpPr/>
            <p:nvPr/>
          </p:nvSpPr>
          <p:spPr>
            <a:xfrm>
              <a:off x="243468" y="3119278"/>
              <a:ext cx="374646" cy="374646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98" name="Oval 97"/>
            <p:cNvSpPr/>
            <p:nvPr/>
          </p:nvSpPr>
          <p:spPr>
            <a:xfrm>
              <a:off x="3249482" y="3062934"/>
              <a:ext cx="374646" cy="374646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99" name="Oval 98"/>
            <p:cNvSpPr/>
            <p:nvPr/>
          </p:nvSpPr>
          <p:spPr>
            <a:xfrm>
              <a:off x="4920902" y="214560"/>
              <a:ext cx="374646" cy="374646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100" name="Oval 99"/>
            <p:cNvSpPr/>
            <p:nvPr/>
          </p:nvSpPr>
          <p:spPr>
            <a:xfrm>
              <a:off x="2865669" y="5197099"/>
              <a:ext cx="238411" cy="238411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101" name="Oval 100"/>
            <p:cNvSpPr/>
            <p:nvPr/>
          </p:nvSpPr>
          <p:spPr>
            <a:xfrm>
              <a:off x="241673" y="6529483"/>
              <a:ext cx="238411" cy="238411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102" name="Oval 101"/>
            <p:cNvSpPr/>
            <p:nvPr/>
          </p:nvSpPr>
          <p:spPr>
            <a:xfrm>
              <a:off x="8040491" y="3501806"/>
              <a:ext cx="238411" cy="238411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103" name="Oval 102"/>
            <p:cNvSpPr/>
            <p:nvPr/>
          </p:nvSpPr>
          <p:spPr>
            <a:xfrm>
              <a:off x="1266145" y="2347898"/>
              <a:ext cx="238411" cy="238411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104" name="Oval 103"/>
            <p:cNvSpPr/>
            <p:nvPr/>
          </p:nvSpPr>
          <p:spPr>
            <a:xfrm>
              <a:off x="3708222" y="6499547"/>
              <a:ext cx="238411" cy="238411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105" name="Oval 104"/>
            <p:cNvSpPr/>
            <p:nvPr/>
          </p:nvSpPr>
          <p:spPr>
            <a:xfrm>
              <a:off x="4610552" y="5444225"/>
              <a:ext cx="238411" cy="238411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106" name="Oval 105"/>
            <p:cNvSpPr/>
            <p:nvPr/>
          </p:nvSpPr>
          <p:spPr>
            <a:xfrm>
              <a:off x="7301356" y="3691193"/>
              <a:ext cx="613057" cy="613057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107" name="Oval 106"/>
            <p:cNvSpPr/>
            <p:nvPr/>
          </p:nvSpPr>
          <p:spPr>
            <a:xfrm>
              <a:off x="5961028" y="5798318"/>
              <a:ext cx="613057" cy="613057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108" name="Oval 107"/>
            <p:cNvSpPr/>
            <p:nvPr/>
          </p:nvSpPr>
          <p:spPr>
            <a:xfrm>
              <a:off x="6287045" y="1723128"/>
              <a:ext cx="613057" cy="613057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109" name="Oval 108"/>
            <p:cNvSpPr/>
            <p:nvPr/>
          </p:nvSpPr>
          <p:spPr>
            <a:xfrm>
              <a:off x="1201564" y="6165931"/>
              <a:ext cx="613057" cy="613057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110" name="Oval 109"/>
            <p:cNvSpPr/>
            <p:nvPr/>
          </p:nvSpPr>
          <p:spPr>
            <a:xfrm>
              <a:off x="5529210" y="202171"/>
              <a:ext cx="613057" cy="613057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111" name="Oval 110"/>
            <p:cNvSpPr/>
            <p:nvPr/>
          </p:nvSpPr>
          <p:spPr>
            <a:xfrm>
              <a:off x="2067702" y="2278178"/>
              <a:ext cx="613057" cy="613057"/>
            </a:xfrm>
            <a:prstGeom prst="ellipse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</p:grpSp>
      <p:sp>
        <p:nvSpPr>
          <p:cNvPr id="114" name="TextBox 113"/>
          <p:cNvSpPr txBox="1">
            <a:spLocks noChangeArrowheads="1"/>
          </p:cNvSpPr>
          <p:nvPr/>
        </p:nvSpPr>
        <p:spPr bwMode="auto">
          <a:xfrm>
            <a:off x="2338388" y="1800225"/>
            <a:ext cx="4892675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algn="ctr">
              <a:defRPr/>
            </a:pPr>
            <a:r>
              <a:rPr lang="en-IN" altLang="en-US" sz="6600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Spread </a:t>
            </a:r>
          </a:p>
          <a:p>
            <a:pPr algn="ctr">
              <a:defRPr/>
            </a:pPr>
            <a:r>
              <a:rPr lang="en-IN" altLang="en-US" sz="6600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of  technologies</a:t>
            </a:r>
          </a:p>
        </p:txBody>
      </p:sp>
    </p:spTree>
    <p:extLst>
      <p:ext uri="{BB962C8B-B14F-4D97-AF65-F5344CB8AC3E}">
        <p14:creationId xmlns:p14="http://schemas.microsoft.com/office/powerpoint/2010/main" val="248452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568" y="116632"/>
            <a:ext cx="6968952" cy="1143000"/>
          </a:xfrm>
        </p:spPr>
        <p:txBody>
          <a:bodyPr/>
          <a:lstStyle/>
          <a:p>
            <a:r>
              <a:rPr lang="en-IN" dirty="0" smtClean="0">
                <a:solidFill>
                  <a:srgbClr val="D8480E"/>
                </a:solidFill>
                <a:latin typeface="Tw Cen MT" panose="020B0602020104020603" pitchFamily="34" charset="0"/>
              </a:rPr>
              <a:t>Understanding the spread</a:t>
            </a:r>
            <a:endParaRPr lang="en-IN" dirty="0">
              <a:solidFill>
                <a:srgbClr val="D8480E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628801"/>
            <a:ext cx="8856984" cy="453650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IN" sz="3200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Different technologies have different levels of adoption and spread</a:t>
            </a:r>
          </a:p>
          <a:p>
            <a:r>
              <a:rPr lang="en-IN" sz="3200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Same technology within same region shows different levels of adoption</a:t>
            </a:r>
          </a:p>
          <a:p>
            <a:pPr lvl="1"/>
            <a:r>
              <a:rPr lang="en-IN" sz="3200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Preferences</a:t>
            </a:r>
          </a:p>
          <a:p>
            <a:pPr lvl="1"/>
            <a:r>
              <a:rPr lang="en-IN" sz="3200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Perceptions</a:t>
            </a:r>
          </a:p>
          <a:p>
            <a:pPr lvl="1"/>
            <a:r>
              <a:rPr lang="en-IN" sz="3200" b="1" dirty="0" smtClean="0">
                <a:solidFill>
                  <a:schemeClr val="accent4">
                    <a:lumMod val="10000"/>
                  </a:schemeClr>
                </a:solidFill>
                <a:latin typeface="Tw Cen MT" panose="020B0602020104020603" pitchFamily="34" charset="0"/>
              </a:rPr>
              <a:t>Experiences</a:t>
            </a:r>
          </a:p>
          <a:p>
            <a:pPr marL="400050" lvl="2" indent="0">
              <a:buNone/>
            </a:pPr>
            <a:endParaRPr lang="en-IN" sz="2200" b="1" dirty="0" smtClean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  <a:p>
            <a:pPr marL="400050" lvl="2" indent="0">
              <a:buNone/>
            </a:pPr>
            <a:endParaRPr lang="en-IN" sz="2200" b="1" dirty="0" smtClean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  <a:p>
            <a:pPr marL="742950" lvl="2" indent="-342900"/>
            <a:endParaRPr lang="en-IN" sz="2200" b="1" dirty="0">
              <a:solidFill>
                <a:schemeClr val="accent4">
                  <a:lumMod val="10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48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SISA">
      <a:dk1>
        <a:srgbClr val="E4AB34"/>
      </a:dk1>
      <a:lt1>
        <a:srgbClr val="FFFFFF"/>
      </a:lt1>
      <a:dk2>
        <a:srgbClr val="A2A2A2"/>
      </a:dk2>
      <a:lt2>
        <a:srgbClr val="FFFFFF"/>
      </a:lt2>
      <a:accent1>
        <a:srgbClr val="8EC966"/>
      </a:accent1>
      <a:accent2>
        <a:srgbClr val="F5E3C4"/>
      </a:accent2>
      <a:accent3>
        <a:srgbClr val="D5E8D2"/>
      </a:accent3>
      <a:accent4>
        <a:srgbClr val="D8D8D8"/>
      </a:accent4>
      <a:accent5>
        <a:srgbClr val="92CDDC"/>
      </a:accent5>
      <a:accent6>
        <a:srgbClr val="F79646"/>
      </a:accent6>
      <a:hlink>
        <a:srgbClr val="0000FF"/>
      </a:hlink>
      <a:folHlink>
        <a:srgbClr val="56A24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ISA PPT Template content slide rev1 (Read-Only)" id="{4202A962-190B-0349-933A-2FFD5C101840}" vid="{F9628CD8-498C-2641-A354-487E4B0542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CSISA PPT Template content slide rev1</Template>
  <TotalTime>10573</TotalTime>
  <Words>1973</Words>
  <Application>Microsoft Office PowerPoint</Application>
  <PresentationFormat>On-screen Show (4:3)</PresentationFormat>
  <Paragraphs>421</Paragraphs>
  <Slides>69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Arial</vt:lpstr>
      <vt:lpstr>Calibri</vt:lpstr>
      <vt:lpstr>Courier New</vt:lpstr>
      <vt:lpstr>Times New Roman</vt:lpstr>
      <vt:lpstr>Tw Cen MT</vt:lpstr>
      <vt:lpstr>Wingdings</vt:lpstr>
      <vt:lpstr>Office Theme</vt:lpstr>
      <vt:lpstr>GUIDELINES Production Practice Survey </vt:lpstr>
      <vt:lpstr>Production Practices Survey</vt:lpstr>
      <vt:lpstr>Production Practices Survey</vt:lpstr>
      <vt:lpstr>By 50 KVKs in 2018</vt:lpstr>
      <vt:lpstr>Production Practices Survey</vt:lpstr>
      <vt:lpstr>PowerPoint Presentation</vt:lpstr>
      <vt:lpstr>PowerPoint Presentation</vt:lpstr>
      <vt:lpstr>PowerPoint Presentation</vt:lpstr>
      <vt:lpstr>Understanding the spread</vt:lpstr>
      <vt:lpstr>Understanding the spread: Do we Know</vt:lpstr>
      <vt:lpstr>Understanding the spread: Why do we need to Know</vt:lpstr>
      <vt:lpstr>Understanding the spread: Major issues </vt:lpstr>
      <vt:lpstr>KVK engagement</vt:lpstr>
      <vt:lpstr>The framework and the process</vt:lpstr>
      <vt:lpstr>Framework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Sampling Steps</vt:lpstr>
      <vt:lpstr>PowerPoint Presentation</vt:lpstr>
      <vt:lpstr>PowerPoint Presentation</vt:lpstr>
      <vt:lpstr>PowerPoint Presentation</vt:lpstr>
      <vt:lpstr>Sampling of Household</vt:lpstr>
      <vt:lpstr>PowerPoint Presentation</vt:lpstr>
      <vt:lpstr>Sampling Steps</vt:lpstr>
      <vt:lpstr>PowerPoint Presentation</vt:lpstr>
      <vt:lpstr>Sampling Steps</vt:lpstr>
      <vt:lpstr>Sampling Steps</vt:lpstr>
      <vt:lpstr>PowerPoint Presentation</vt:lpstr>
      <vt:lpstr>Key points to capture from survey</vt:lpstr>
      <vt:lpstr>Key points to capture from survey</vt:lpstr>
      <vt:lpstr>Key points to capture from survey</vt:lpstr>
      <vt:lpstr>Key points to capture from survey</vt:lpstr>
      <vt:lpstr>Key points to capture from survey</vt:lpstr>
      <vt:lpstr>Production Practices Survey</vt:lpstr>
      <vt:lpstr>NEED</vt:lpstr>
      <vt:lpstr>Making a CHOICE </vt:lpstr>
      <vt:lpstr>Comparative processes</vt:lpstr>
      <vt:lpstr>BENEFITS…digital data collection </vt:lpstr>
      <vt:lpstr>Digital Data Collection…TOOLS</vt:lpstr>
      <vt:lpstr>Digital Data Collection…ODK</vt:lpstr>
      <vt:lpstr>ODK…COMPONENTS</vt:lpstr>
      <vt:lpstr>The process</vt:lpstr>
      <vt:lpstr>ODK Build</vt:lpstr>
      <vt:lpstr>ODK Collect</vt:lpstr>
      <vt:lpstr>PowerPoint Presentation</vt:lpstr>
      <vt:lpstr>PowerPoint Presentation</vt:lpstr>
      <vt:lpstr>ODK Aggregate</vt:lpstr>
      <vt:lpstr>ODK Aggregate</vt:lpstr>
      <vt:lpstr>Geo-tagged Locations Of Survey</vt:lpstr>
      <vt:lpstr>ODK Users</vt:lpstr>
      <vt:lpstr>Production Practices Survey</vt:lpstr>
      <vt:lpstr>Production Practices Survey</vt:lpstr>
      <vt:lpstr>Rice Establishment Methods</vt:lpstr>
      <vt:lpstr>Varietal Use Pattern</vt:lpstr>
      <vt:lpstr>Problematic Weeds  Top 5 in Cuttack &amp; Khorda</vt:lpstr>
      <vt:lpstr>Analysis in R Wheat (N=3286)</vt:lpstr>
      <vt:lpstr>Analysis in R Wheat (N=3286)</vt:lpstr>
      <vt:lpstr>Analysis in R Wheat (N=3286)</vt:lpstr>
      <vt:lpstr>Analysis in R Wheat (N=3286)</vt:lpstr>
      <vt:lpstr>Analysis in R Wheat (N=3286)</vt:lpstr>
      <vt:lpstr>Analysis in R Wheat (N=3286)</vt:lpstr>
      <vt:lpstr>Analysis in R Wheat (N=3286)</vt:lpstr>
      <vt:lpstr>Analysis in R Wheat (N=3286)</vt:lpstr>
      <vt:lpstr>Analysis in R Wheat (N=3286)</vt:lpstr>
      <vt:lpstr>www.csisa.org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McDonald</dc:creator>
  <cp:lastModifiedBy>Cimmyt</cp:lastModifiedBy>
  <cp:revision>342</cp:revision>
  <dcterms:created xsi:type="dcterms:W3CDTF">2016-04-03T06:13:50Z</dcterms:created>
  <dcterms:modified xsi:type="dcterms:W3CDTF">2019-03-07T08:37:45Z</dcterms:modified>
</cp:coreProperties>
</file>